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8" r:id="rId1"/>
  </p:sldMasterIdLst>
  <p:notesMasterIdLst>
    <p:notesMasterId r:id="rId34"/>
  </p:notesMasterIdLst>
  <p:sldIdLst>
    <p:sldId id="256" r:id="rId2"/>
    <p:sldId id="257" r:id="rId3"/>
    <p:sldId id="469" r:id="rId4"/>
    <p:sldId id="470" r:id="rId5"/>
    <p:sldId id="471" r:id="rId6"/>
    <p:sldId id="472" r:id="rId7"/>
    <p:sldId id="473" r:id="rId8"/>
    <p:sldId id="474" r:id="rId9"/>
    <p:sldId id="475" r:id="rId10"/>
    <p:sldId id="476" r:id="rId11"/>
    <p:sldId id="477" r:id="rId12"/>
    <p:sldId id="478" r:id="rId13"/>
    <p:sldId id="479" r:id="rId14"/>
    <p:sldId id="480" r:id="rId15"/>
    <p:sldId id="481" r:id="rId16"/>
    <p:sldId id="482" r:id="rId17"/>
    <p:sldId id="483" r:id="rId18"/>
    <p:sldId id="259" r:id="rId19"/>
    <p:sldId id="260" r:id="rId20"/>
    <p:sldId id="261" r:id="rId21"/>
    <p:sldId id="262" r:id="rId22"/>
    <p:sldId id="263" r:id="rId23"/>
    <p:sldId id="264" r:id="rId24"/>
    <p:sldId id="265" r:id="rId25"/>
    <p:sldId id="467" r:id="rId26"/>
    <p:sldId id="468" r:id="rId27"/>
    <p:sldId id="463" r:id="rId28"/>
    <p:sldId id="327" r:id="rId29"/>
    <p:sldId id="280" r:id="rId30"/>
    <p:sldId id="290" r:id="rId31"/>
    <p:sldId id="294" r:id="rId32"/>
    <p:sldId id="46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4F75"/>
    <a:srgbClr val="BCBCBC"/>
    <a:srgbClr val="66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65" autoAdjust="0"/>
    <p:restoredTop sz="91111" autoAdjust="0"/>
  </p:normalViewPr>
  <p:slideViewPr>
    <p:cSldViewPr snapToGrid="0">
      <p:cViewPr varScale="1">
        <p:scale>
          <a:sx n="45" d="100"/>
          <a:sy n="45" d="100"/>
        </p:scale>
        <p:origin x="1944" y="18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7" d="100"/>
          <a:sy n="87" d="100"/>
        </p:scale>
        <p:origin x="3762"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10.tiff>
</file>

<file path=ppt/media/image11.tiff>
</file>

<file path=ppt/media/image12.png>
</file>

<file path=ppt/media/image13.png>
</file>

<file path=ppt/media/image2.png>
</file>

<file path=ppt/media/image21.png>
</file>

<file path=ppt/media/image22.png>
</file>

<file path=ppt/media/image25.png>
</file>

<file path=ppt/media/image26.png>
</file>

<file path=ppt/media/image3.png>
</file>

<file path=ppt/media/image4.png>
</file>

<file path=ppt/media/image5.pn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D9384D-5658-4DBF-B95A-C190640414B9}" type="datetimeFigureOut">
              <a:rPr lang="en-US" smtClean="0"/>
              <a:t>10/2/18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E05822-0A88-4D27-9EA6-F053463D7B01}" type="slidenum">
              <a:rPr lang="en-US" smtClean="0"/>
              <a:t>‹#›</a:t>
            </a:fld>
            <a:endParaRPr lang="en-US"/>
          </a:p>
        </p:txBody>
      </p:sp>
    </p:spTree>
    <p:extLst>
      <p:ext uri="{BB962C8B-B14F-4D97-AF65-F5344CB8AC3E}">
        <p14:creationId xmlns:p14="http://schemas.microsoft.com/office/powerpoint/2010/main" val="2582439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E05822-0A88-4D27-9EA6-F053463D7B01}" type="slidenum">
              <a:rPr lang="en-US" smtClean="0"/>
              <a:t>1</a:t>
            </a:fld>
            <a:endParaRPr lang="en-US"/>
          </a:p>
        </p:txBody>
      </p:sp>
    </p:spTree>
    <p:extLst>
      <p:ext uri="{BB962C8B-B14F-4D97-AF65-F5344CB8AC3E}">
        <p14:creationId xmlns:p14="http://schemas.microsoft.com/office/powerpoint/2010/main" val="1621008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2676548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968440"/>
          </a:xfrm>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1780462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3839557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0975" y="134204"/>
            <a:ext cx="11820525" cy="799246"/>
          </a:xfrm>
        </p:spPr>
        <p:txBody>
          <a:bodyPr/>
          <a:lstStyle/>
          <a:p>
            <a:r>
              <a:rPr lang="en-US" dirty="0"/>
              <a:t>Click to edit Master title style</a:t>
            </a:r>
          </a:p>
        </p:txBody>
      </p:sp>
      <p:sp>
        <p:nvSpPr>
          <p:cNvPr id="3" name="Content Placeholder 2"/>
          <p:cNvSpPr>
            <a:spLocks noGrp="1"/>
          </p:cNvSpPr>
          <p:nvPr>
            <p:ph idx="1"/>
          </p:nvPr>
        </p:nvSpPr>
        <p:spPr>
          <a:xfrm>
            <a:off x="180975" y="1181100"/>
            <a:ext cx="11820525" cy="5095875"/>
          </a:xfrm>
        </p:spPr>
        <p:txBody>
          <a:bodyPr/>
          <a:lstStyle>
            <a:lvl1pPr>
              <a:buClr>
                <a:srgbClr val="C00000"/>
              </a:buClr>
              <a:defRPr/>
            </a:lvl1pPr>
            <a:lvl2pPr marL="384048" indent="-182880">
              <a:buClr>
                <a:srgbClr val="C00000"/>
              </a:buClr>
              <a:buFont typeface="Arial" panose="020B0604020202020204" pitchFamily="34" charset="0"/>
              <a:buChar char="•"/>
              <a:defRPr/>
            </a:lvl2pPr>
            <a:lvl3pPr marL="566928" indent="-182880">
              <a:buClr>
                <a:srgbClr val="C00000"/>
              </a:buClr>
              <a:buSzPct val="85000"/>
              <a:buFont typeface="Webdings" panose="05030102010509060703" pitchFamily="18" charset="2"/>
              <a:buChar char=""/>
              <a:defRPr/>
            </a:lvl3pPr>
            <a:lvl4pPr marL="749808" indent="-182880">
              <a:buClr>
                <a:srgbClr val="C00000"/>
              </a:buClr>
              <a:buFont typeface="Calibri" panose="020F0502020204030204" pitchFamily="34" charset="0"/>
              <a:buChar char="-"/>
              <a:defRPr/>
            </a:lvl4pPr>
            <a:lvl5pPr marL="932688" indent="-182880">
              <a:buClr>
                <a:srgbClr val="C00000"/>
              </a:buClr>
              <a:buFont typeface="Calibri" panose="020F050202020403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188589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2/4/2015</a:t>
            </a:r>
          </a:p>
        </p:txBody>
      </p:sp>
      <p:sp>
        <p:nvSpPr>
          <p:cNvPr id="5" name="Footer Placeholder 4"/>
          <p:cNvSpPr>
            <a:spLocks noGrp="1"/>
          </p:cNvSpPr>
          <p:nvPr>
            <p:ph type="ftr" sz="quarter" idx="11"/>
          </p:nvPr>
        </p:nvSpPr>
        <p:spPr/>
        <p:txBody>
          <a:bodyPr/>
          <a:lstStyle/>
          <a:p>
            <a:r>
              <a:rPr lang="en-US"/>
              <a:t>PhD Thesis Proposal</a:t>
            </a:r>
          </a:p>
        </p:txBody>
      </p:sp>
      <p:sp>
        <p:nvSpPr>
          <p:cNvPr id="6" name="Slide Number Placeholder 5"/>
          <p:cNvSpPr>
            <a:spLocks noGrp="1"/>
          </p:cNvSpPr>
          <p:nvPr>
            <p:ph type="sldNum" sz="quarter" idx="12"/>
          </p:nvPr>
        </p:nvSpPr>
        <p:spPr/>
        <p:txBody>
          <a:bodyPr/>
          <a:lstStyle/>
          <a:p>
            <a:fld id="{160D7AFB-DD53-4D4F-9404-D2F4B696591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46716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2/4/2015</a:t>
            </a:r>
          </a:p>
        </p:txBody>
      </p:sp>
      <p:sp>
        <p:nvSpPr>
          <p:cNvPr id="6" name="Footer Placeholder 5"/>
          <p:cNvSpPr>
            <a:spLocks noGrp="1"/>
          </p:cNvSpPr>
          <p:nvPr>
            <p:ph type="ftr" sz="quarter" idx="11"/>
          </p:nvPr>
        </p:nvSpPr>
        <p:spPr/>
        <p:txBody>
          <a:bodyPr/>
          <a:lstStyle/>
          <a:p>
            <a:r>
              <a:rPr lang="en-US"/>
              <a:t>PhD Thesis Proposal</a:t>
            </a:r>
          </a:p>
        </p:txBody>
      </p:sp>
      <p:sp>
        <p:nvSpPr>
          <p:cNvPr id="7" name="Slide Number Placeholder 6"/>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704710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2/4/2015</a:t>
            </a:r>
          </a:p>
        </p:txBody>
      </p:sp>
      <p:sp>
        <p:nvSpPr>
          <p:cNvPr id="8" name="Footer Placeholder 7"/>
          <p:cNvSpPr>
            <a:spLocks noGrp="1"/>
          </p:cNvSpPr>
          <p:nvPr>
            <p:ph type="ftr" sz="quarter" idx="11"/>
          </p:nvPr>
        </p:nvSpPr>
        <p:spPr/>
        <p:txBody>
          <a:bodyPr/>
          <a:lstStyle/>
          <a:p>
            <a:r>
              <a:rPr lang="en-US"/>
              <a:t>PhD Thesis Proposal</a:t>
            </a:r>
          </a:p>
        </p:txBody>
      </p:sp>
      <p:sp>
        <p:nvSpPr>
          <p:cNvPr id="9" name="Slide Number Placeholder 8"/>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1115288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94212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2/4/2015</a:t>
            </a:r>
          </a:p>
        </p:txBody>
      </p:sp>
      <p:sp>
        <p:nvSpPr>
          <p:cNvPr id="4" name="Footer Placeholder 3"/>
          <p:cNvSpPr>
            <a:spLocks noGrp="1"/>
          </p:cNvSpPr>
          <p:nvPr>
            <p:ph type="ftr" sz="quarter" idx="11"/>
          </p:nvPr>
        </p:nvSpPr>
        <p:spPr/>
        <p:txBody>
          <a:bodyPr/>
          <a:lstStyle/>
          <a:p>
            <a:r>
              <a:rPr lang="en-US"/>
              <a:t>PhD Thesis Proposal</a:t>
            </a:r>
          </a:p>
        </p:txBody>
      </p:sp>
      <p:sp>
        <p:nvSpPr>
          <p:cNvPr id="5" name="Slide Number Placeholder 4"/>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4017511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r>
              <a:rPr lang="en-US"/>
              <a:t>2/4/2015</a:t>
            </a:r>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PhD Thesis Proposal</a:t>
            </a:r>
          </a:p>
        </p:txBody>
      </p:sp>
      <p:sp>
        <p:nvSpPr>
          <p:cNvPr id="9" name="Slide Number Placeholder 8"/>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267457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r>
              <a:rPr lang="en-US"/>
              <a:t>2/4/2015</a:t>
            </a:r>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PhD Thesis Proposal</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60D7AFB-DD53-4D4F-9404-D2F4B696591E}" type="slidenum">
              <a:rPr lang="en-US" smtClean="0"/>
              <a:t>‹#›</a:t>
            </a:fld>
            <a:endParaRPr lang="en-US"/>
          </a:p>
        </p:txBody>
      </p:sp>
    </p:spTree>
    <p:extLst>
      <p:ext uri="{BB962C8B-B14F-4D97-AF65-F5344CB8AC3E}">
        <p14:creationId xmlns:p14="http://schemas.microsoft.com/office/powerpoint/2010/main" val="1085809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2/4/2015</a:t>
            </a:r>
          </a:p>
        </p:txBody>
      </p:sp>
      <p:sp>
        <p:nvSpPr>
          <p:cNvPr id="6" name="Footer Placeholder 5"/>
          <p:cNvSpPr>
            <a:spLocks noGrp="1"/>
          </p:cNvSpPr>
          <p:nvPr>
            <p:ph type="ftr" sz="quarter" idx="11"/>
          </p:nvPr>
        </p:nvSpPr>
        <p:spPr/>
        <p:txBody>
          <a:bodyPr/>
          <a:lstStyle/>
          <a:p>
            <a:r>
              <a:rPr lang="en-US"/>
              <a:t>PhD Thesis Proposal</a:t>
            </a:r>
          </a:p>
        </p:txBody>
      </p:sp>
      <p:sp>
        <p:nvSpPr>
          <p:cNvPr id="7" name="Slide Number Placeholder 6"/>
          <p:cNvSpPr>
            <a:spLocks noGrp="1"/>
          </p:cNvSpPr>
          <p:nvPr>
            <p:ph type="sldNum" sz="quarter" idx="12"/>
          </p:nvPr>
        </p:nvSpPr>
        <p:spPr/>
        <p:txBody>
          <a:bodyPr/>
          <a:lstStyle/>
          <a:p>
            <a:fld id="{160D7AFB-DD53-4D4F-9404-D2F4B696591E}" type="slidenum">
              <a:rPr lang="en-US" smtClean="0"/>
              <a:t>‹#›</a:t>
            </a:fld>
            <a:endParaRPr lang="en-US"/>
          </a:p>
        </p:txBody>
      </p:sp>
    </p:spTree>
    <p:extLst>
      <p:ext uri="{BB962C8B-B14F-4D97-AF65-F5344CB8AC3E}">
        <p14:creationId xmlns:p14="http://schemas.microsoft.com/office/powerpoint/2010/main" val="1455988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3349" y="153537"/>
            <a:ext cx="11896725" cy="80877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33349" y="1160833"/>
            <a:ext cx="11896725" cy="4708262"/>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r>
              <a:rPr lang="en-US"/>
              <a:t>2/4/2015</a:t>
            </a:r>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PhD Thesis Proposal</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60D7AFB-DD53-4D4F-9404-D2F4B696591E}" type="slidenum">
              <a:rPr lang="en-US" smtClean="0"/>
              <a:t>‹#›</a:t>
            </a:fld>
            <a:endParaRPr lang="en-US"/>
          </a:p>
        </p:txBody>
      </p:sp>
      <p:cxnSp>
        <p:nvCxnSpPr>
          <p:cNvPr id="10" name="Straight Connector 9"/>
          <p:cNvCxnSpPr/>
          <p:nvPr/>
        </p:nvCxnSpPr>
        <p:spPr>
          <a:xfrm>
            <a:off x="133349" y="1061570"/>
            <a:ext cx="11896725"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0218993"/>
      </p:ext>
    </p:extLst>
  </p:cSld>
  <p:clrMap bg1="lt1" tx1="dk1" bg2="lt2" tx2="dk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1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nlp.stanford.edu/IR-book/html/htmledition/bibliography-1.html#porter80stripping"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nlp.stanford.edu/IR-book/html/htmledition/bibliography-1.html#porter80stripping"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94478"/>
            <a:ext cx="10058400" cy="1481244"/>
          </a:xfrm>
        </p:spPr>
        <p:txBody>
          <a:bodyPr lIns="91440" tIns="0" bIns="0">
            <a:normAutofit/>
          </a:bodyPr>
          <a:lstStyle/>
          <a:p>
            <a:pPr algn="r"/>
            <a:r>
              <a:rPr lang="en-US" sz="4800" b="1" dirty="0"/>
              <a:t>Big Data Technology</a:t>
            </a:r>
            <a:endParaRPr lang="en-US" sz="4800" dirty="0">
              <a:latin typeface="+mn-lt"/>
            </a:endParaRPr>
          </a:p>
        </p:txBody>
      </p:sp>
      <p:sp>
        <p:nvSpPr>
          <p:cNvPr id="7" name="Slide Number Placeholder 6"/>
          <p:cNvSpPr>
            <a:spLocks noGrp="1"/>
          </p:cNvSpPr>
          <p:nvPr>
            <p:ph type="sldNum" sz="quarter" idx="12"/>
          </p:nvPr>
        </p:nvSpPr>
        <p:spPr/>
        <p:txBody>
          <a:bodyPr/>
          <a:lstStyle/>
          <a:p>
            <a:fld id="{160D7AFB-DD53-4D4F-9404-D2F4B696591E}" type="slidenum">
              <a:rPr lang="en-US" smtClean="0"/>
              <a:t>1</a:t>
            </a:fld>
            <a:endParaRPr lang="en-US"/>
          </a:p>
        </p:txBody>
      </p:sp>
      <p:sp>
        <p:nvSpPr>
          <p:cNvPr id="10" name="Title 1"/>
          <p:cNvSpPr txBox="1">
            <a:spLocks/>
          </p:cNvSpPr>
          <p:nvPr/>
        </p:nvSpPr>
        <p:spPr>
          <a:xfrm>
            <a:off x="1097280" y="3614065"/>
            <a:ext cx="10058400" cy="335792"/>
          </a:xfrm>
          <a:prstGeom prst="rect">
            <a:avLst/>
          </a:prstGeom>
        </p:spPr>
        <p:txBody>
          <a:bodyPr vert="horz" lIns="91440" tIns="0" rIns="91440" bIns="0" rtlCol="0" anchor="b">
            <a:no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algn="r"/>
            <a:r>
              <a:rPr lang="en-US" sz="3000" dirty="0"/>
              <a:t>Paul Rad, Ph.D.</a:t>
            </a:r>
          </a:p>
        </p:txBody>
      </p:sp>
      <p:sp>
        <p:nvSpPr>
          <p:cNvPr id="11" name="Title 1"/>
          <p:cNvSpPr txBox="1">
            <a:spLocks/>
          </p:cNvSpPr>
          <p:nvPr/>
        </p:nvSpPr>
        <p:spPr>
          <a:xfrm>
            <a:off x="1154083" y="4106206"/>
            <a:ext cx="10058400" cy="952737"/>
          </a:xfrm>
          <a:prstGeom prst="rect">
            <a:avLst/>
          </a:prstGeom>
        </p:spPr>
        <p:txBody>
          <a:bodyPr vert="horz" lIns="91440" tIns="0" rIns="91440" bIns="0" rtlCol="0" anchor="b">
            <a:norm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algn="r"/>
            <a:r>
              <a:rPr lang="en-US" sz="1800" dirty="0"/>
              <a:t>Associate Professor</a:t>
            </a:r>
          </a:p>
          <a:p>
            <a:pPr algn="r"/>
            <a:r>
              <a:rPr lang="en-US" sz="1800" dirty="0"/>
              <a:t>Information Systems and Cyber Security, College of Business School </a:t>
            </a:r>
          </a:p>
          <a:p>
            <a:pPr algn="r"/>
            <a:r>
              <a:rPr lang="en-US" sz="1800" dirty="0"/>
              <a:t>Electrical and Computer Engineering, College of Engineering </a:t>
            </a:r>
          </a:p>
        </p:txBody>
      </p:sp>
      <p:cxnSp>
        <p:nvCxnSpPr>
          <p:cNvPr id="13" name="Straight Connector 12"/>
          <p:cNvCxnSpPr/>
          <p:nvPr/>
        </p:nvCxnSpPr>
        <p:spPr>
          <a:xfrm flipH="1">
            <a:off x="666749" y="294478"/>
            <a:ext cx="11525251" cy="0"/>
          </a:xfrm>
          <a:prstGeom prst="line">
            <a:avLst/>
          </a:prstGeom>
          <a:ln w="762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569551" y="5291239"/>
            <a:ext cx="8622449" cy="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8" name="Title 1">
            <a:extLst>
              <a:ext uri="{FF2B5EF4-FFF2-40B4-BE49-F238E27FC236}">
                <a16:creationId xmlns:a16="http://schemas.microsoft.com/office/drawing/2014/main" id="{9D992A17-322A-D445-829A-E62973166590}"/>
              </a:ext>
            </a:extLst>
          </p:cNvPr>
          <p:cNvSpPr txBox="1">
            <a:spLocks/>
          </p:cNvSpPr>
          <p:nvPr/>
        </p:nvSpPr>
        <p:spPr>
          <a:xfrm>
            <a:off x="1903379" y="2140727"/>
            <a:ext cx="9144000" cy="946415"/>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algn="r"/>
            <a:r>
              <a:rPr lang="en-US" sz="4800" b="1" dirty="0"/>
              <a:t>Text Analytics</a:t>
            </a:r>
          </a:p>
        </p:txBody>
      </p:sp>
    </p:spTree>
    <p:extLst>
      <p:ext uri="{BB962C8B-B14F-4D97-AF65-F5344CB8AC3E}">
        <p14:creationId xmlns:p14="http://schemas.microsoft.com/office/powerpoint/2010/main" val="1536669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F9B96-1799-0B47-8367-F64CA5FE4570}"/>
              </a:ext>
            </a:extLst>
          </p:cNvPr>
          <p:cNvSpPr>
            <a:spLocks noGrp="1"/>
          </p:cNvSpPr>
          <p:nvPr>
            <p:ph type="title"/>
          </p:nvPr>
        </p:nvSpPr>
        <p:spPr/>
        <p:txBody>
          <a:bodyPr/>
          <a:lstStyle/>
          <a:p>
            <a:r>
              <a:rPr lang="en-US" dirty="0"/>
              <a:t>Stemming and Lemmatization</a:t>
            </a:r>
          </a:p>
        </p:txBody>
      </p:sp>
      <p:sp>
        <p:nvSpPr>
          <p:cNvPr id="3" name="Content Placeholder 2">
            <a:extLst>
              <a:ext uri="{FF2B5EF4-FFF2-40B4-BE49-F238E27FC236}">
                <a16:creationId xmlns:a16="http://schemas.microsoft.com/office/drawing/2014/main" id="{4D637476-AD60-2646-917A-C1E84F2D7E93}"/>
              </a:ext>
            </a:extLst>
          </p:cNvPr>
          <p:cNvSpPr>
            <a:spLocks noGrp="1"/>
          </p:cNvSpPr>
          <p:nvPr>
            <p:ph idx="1"/>
          </p:nvPr>
        </p:nvSpPr>
        <p:spPr>
          <a:xfrm>
            <a:off x="838200" y="1789765"/>
            <a:ext cx="10515600" cy="4351338"/>
          </a:xfrm>
        </p:spPr>
        <p:txBody>
          <a:bodyPr>
            <a:normAutofit/>
          </a:bodyPr>
          <a:lstStyle/>
          <a:p>
            <a:r>
              <a:rPr lang="en-US" b="1" dirty="0"/>
              <a:t>Stemming</a:t>
            </a:r>
            <a:r>
              <a:rPr lang="en-US" dirty="0"/>
              <a:t> algorithms work by cutting off the end or the beginning of the word, taking into account a list of common prefixes and suffixes that can be found in an inflected word. This indiscriminate cutting can be successful in some occasions, but not always, and that is why we affirm that this approach presents some limitations. Below we illustrate the method with examples in both English and Spanish.</a:t>
            </a:r>
          </a:p>
          <a:p>
            <a:endParaRPr lang="en-US" dirty="0"/>
          </a:p>
          <a:p>
            <a:pPr marL="0" indent="0">
              <a:buNone/>
            </a:pPr>
            <a:endParaRPr lang="en-US" dirty="0"/>
          </a:p>
          <a:p>
            <a:endParaRPr lang="en-US" b="1" dirty="0"/>
          </a:p>
          <a:p>
            <a:r>
              <a:rPr lang="en-US" b="1" dirty="0"/>
              <a:t>Lemmatization</a:t>
            </a:r>
            <a:r>
              <a:rPr lang="en-US" dirty="0"/>
              <a:t>, on the other hand, takes into consideration the morphological analysis of the words. To do so, it is necessary to have detailed dictionaries which the algorithm can look through to link the form back to its lemma. Again, you can see how it works with the same example words.</a:t>
            </a:r>
          </a:p>
          <a:p>
            <a:endParaRPr lang="en-US" dirty="0"/>
          </a:p>
        </p:txBody>
      </p:sp>
      <p:sp>
        <p:nvSpPr>
          <p:cNvPr id="6" name="Slide Number Placeholder 5">
            <a:extLst>
              <a:ext uri="{FF2B5EF4-FFF2-40B4-BE49-F238E27FC236}">
                <a16:creationId xmlns:a16="http://schemas.microsoft.com/office/drawing/2014/main" id="{B68B92AC-6431-A746-8900-517A0F863E82}"/>
              </a:ext>
            </a:extLst>
          </p:cNvPr>
          <p:cNvSpPr>
            <a:spLocks noGrp="1"/>
          </p:cNvSpPr>
          <p:nvPr>
            <p:ph type="sldNum" sz="quarter" idx="12"/>
          </p:nvPr>
        </p:nvSpPr>
        <p:spPr/>
        <p:txBody>
          <a:bodyPr/>
          <a:lstStyle/>
          <a:p>
            <a:fld id="{160D7AFB-DD53-4D4F-9404-D2F4B696591E}" type="slidenum">
              <a:rPr lang="en-US" smtClean="0"/>
              <a:t>10</a:t>
            </a:fld>
            <a:endParaRPr lang="en-US"/>
          </a:p>
        </p:txBody>
      </p:sp>
      <p:pic>
        <p:nvPicPr>
          <p:cNvPr id="8" name="Picture 7">
            <a:extLst>
              <a:ext uri="{FF2B5EF4-FFF2-40B4-BE49-F238E27FC236}">
                <a16:creationId xmlns:a16="http://schemas.microsoft.com/office/drawing/2014/main" id="{7D2632CF-4364-6344-B575-4FBF04DEBB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5476" y="3113635"/>
            <a:ext cx="2832100" cy="1511873"/>
          </a:xfrm>
          <a:prstGeom prst="rect">
            <a:avLst/>
          </a:prstGeom>
        </p:spPr>
      </p:pic>
      <p:pic>
        <p:nvPicPr>
          <p:cNvPr id="10" name="Picture 9">
            <a:extLst>
              <a:ext uri="{FF2B5EF4-FFF2-40B4-BE49-F238E27FC236}">
                <a16:creationId xmlns:a16="http://schemas.microsoft.com/office/drawing/2014/main" id="{EBB545B0-980A-D248-8541-BA92A86F04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749" y="5493076"/>
            <a:ext cx="4139251" cy="1207282"/>
          </a:xfrm>
          <a:prstGeom prst="rect">
            <a:avLst/>
          </a:prstGeom>
        </p:spPr>
      </p:pic>
    </p:spTree>
    <p:extLst>
      <p:ext uri="{BB962C8B-B14F-4D97-AF65-F5344CB8AC3E}">
        <p14:creationId xmlns:p14="http://schemas.microsoft.com/office/powerpoint/2010/main" val="1816393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611CB-C3DA-C74D-B3EB-383D04FC7E36}"/>
              </a:ext>
            </a:extLst>
          </p:cNvPr>
          <p:cNvSpPr>
            <a:spLocks noGrp="1"/>
          </p:cNvSpPr>
          <p:nvPr>
            <p:ph type="title"/>
          </p:nvPr>
        </p:nvSpPr>
        <p:spPr/>
        <p:txBody>
          <a:bodyPr/>
          <a:lstStyle/>
          <a:p>
            <a:r>
              <a:rPr lang="en-US" dirty="0"/>
              <a:t>Bag of words (</a:t>
            </a:r>
            <a:r>
              <a:rPr lang="en-US" dirty="0" err="1"/>
              <a:t>BoW</a:t>
            </a:r>
            <a:r>
              <a:rPr lang="en-US" dirty="0"/>
              <a:t>)</a:t>
            </a:r>
          </a:p>
        </p:txBody>
      </p:sp>
      <p:sp>
        <p:nvSpPr>
          <p:cNvPr id="3" name="Content Placeholder 2">
            <a:extLst>
              <a:ext uri="{FF2B5EF4-FFF2-40B4-BE49-F238E27FC236}">
                <a16:creationId xmlns:a16="http://schemas.microsoft.com/office/drawing/2014/main" id="{1BE80BE6-BC7D-0347-B4B2-F92497F86588}"/>
              </a:ext>
            </a:extLst>
          </p:cNvPr>
          <p:cNvSpPr>
            <a:spLocks noGrp="1"/>
          </p:cNvSpPr>
          <p:nvPr>
            <p:ph idx="1"/>
          </p:nvPr>
        </p:nvSpPr>
        <p:spPr>
          <a:xfrm>
            <a:off x="838199" y="1825625"/>
            <a:ext cx="10982325" cy="4351338"/>
          </a:xfrm>
        </p:spPr>
        <p:txBody>
          <a:bodyPr>
            <a:normAutofit/>
          </a:bodyPr>
          <a:lstStyle/>
          <a:p>
            <a:r>
              <a:rPr lang="en-US" dirty="0"/>
              <a:t>Basic method for finding topics in a text</a:t>
            </a:r>
          </a:p>
          <a:p>
            <a:r>
              <a:rPr lang="en-US" dirty="0"/>
              <a:t>Can be a great way to determine the significant words in a text </a:t>
            </a:r>
          </a:p>
          <a:p>
            <a:r>
              <a:rPr lang="en-US" dirty="0"/>
              <a:t>The more frequent a word, the more important it might be</a:t>
            </a:r>
          </a:p>
          <a:p>
            <a:r>
              <a:rPr lang="en-US" dirty="0"/>
              <a:t>We loose word order</a:t>
            </a:r>
          </a:p>
          <a:p>
            <a:pPr marL="0" indent="0">
              <a:buNone/>
            </a:pPr>
            <a:r>
              <a:rPr lang="en-US" dirty="0"/>
              <a:t>Example: </a:t>
            </a:r>
          </a:p>
          <a:p>
            <a:pPr marL="0" indent="0">
              <a:buNone/>
            </a:pPr>
            <a:r>
              <a:rPr lang="en-US" dirty="0">
                <a:solidFill>
                  <a:srgbClr val="C00000"/>
                </a:solidFill>
              </a:rPr>
              <a:t>Text: "The cat is in the box. The cat likes the box. The box is over the cat.”</a:t>
            </a:r>
          </a:p>
          <a:p>
            <a:pPr marL="0" indent="0">
              <a:buNone/>
            </a:pPr>
            <a:r>
              <a:rPr lang="en-US" dirty="0">
                <a:solidFill>
                  <a:srgbClr val="C00000"/>
                </a:solidFill>
              </a:rPr>
              <a:t>”the": 6, "box": 3, "cat": 3, "is": 2</a:t>
            </a:r>
            <a:br>
              <a:rPr lang="en-US" dirty="0">
                <a:solidFill>
                  <a:srgbClr val="C00000"/>
                </a:solidFill>
              </a:rPr>
            </a:br>
            <a:r>
              <a:rPr lang="en-US" dirty="0">
                <a:solidFill>
                  <a:srgbClr val="C00000"/>
                </a:solidFill>
              </a:rPr>
              <a:t>"in": 1, "likes": 1, "over": 1  </a:t>
            </a:r>
          </a:p>
        </p:txBody>
      </p:sp>
      <p:pic>
        <p:nvPicPr>
          <p:cNvPr id="4" name="Picture 2" descr="Image result for bag">
            <a:extLst>
              <a:ext uri="{FF2B5EF4-FFF2-40B4-BE49-F238E27FC236}">
                <a16:creationId xmlns:a16="http://schemas.microsoft.com/office/drawing/2014/main" id="{61EADD98-1301-A647-9E0E-FB05BA38E2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00260" y="4461781"/>
            <a:ext cx="2657475" cy="26574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D267A6D-BB49-D941-8B2B-E7BC156706CF}"/>
              </a:ext>
            </a:extLst>
          </p:cNvPr>
          <p:cNvSpPr txBox="1"/>
          <p:nvPr/>
        </p:nvSpPr>
        <p:spPr>
          <a:xfrm>
            <a:off x="10956275" y="5988382"/>
            <a:ext cx="2482411" cy="584775"/>
          </a:xfrm>
          <a:prstGeom prst="rect">
            <a:avLst/>
          </a:prstGeom>
          <a:noFill/>
        </p:spPr>
        <p:txBody>
          <a:bodyPr wrap="none" rtlCol="0">
            <a:spAutoFit/>
          </a:bodyPr>
          <a:lstStyle/>
          <a:p>
            <a:r>
              <a:rPr lang="en-US" sz="3200" dirty="0"/>
              <a:t>Cat, Box, Like,</a:t>
            </a:r>
          </a:p>
        </p:txBody>
      </p:sp>
    </p:spTree>
    <p:extLst>
      <p:ext uri="{BB962C8B-B14F-4D97-AF65-F5344CB8AC3E}">
        <p14:creationId xmlns:p14="http://schemas.microsoft.com/office/powerpoint/2010/main" val="2965750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B307D-8653-0743-A8A5-230E2FC64BB6}"/>
              </a:ext>
            </a:extLst>
          </p:cNvPr>
          <p:cNvSpPr>
            <a:spLocks noGrp="1"/>
          </p:cNvSpPr>
          <p:nvPr>
            <p:ph type="title"/>
          </p:nvPr>
        </p:nvSpPr>
        <p:spPr/>
        <p:txBody>
          <a:bodyPr/>
          <a:lstStyle/>
          <a:p>
            <a:r>
              <a:rPr lang="en-US" dirty="0"/>
              <a:t>Bag of words - Text Vectorization</a:t>
            </a:r>
          </a:p>
        </p:txBody>
      </p:sp>
      <p:sp>
        <p:nvSpPr>
          <p:cNvPr id="3" name="Content Placeholder 2">
            <a:extLst>
              <a:ext uri="{FF2B5EF4-FFF2-40B4-BE49-F238E27FC236}">
                <a16:creationId xmlns:a16="http://schemas.microsoft.com/office/drawing/2014/main" id="{792F61CB-36B6-6044-9D9C-CDC645889010}"/>
              </a:ext>
            </a:extLst>
          </p:cNvPr>
          <p:cNvSpPr>
            <a:spLocks noGrp="1"/>
          </p:cNvSpPr>
          <p:nvPr>
            <p:ph idx="1"/>
          </p:nvPr>
        </p:nvSpPr>
        <p:spPr>
          <a:xfrm>
            <a:off x="838200" y="1597025"/>
            <a:ext cx="10515600" cy="3144805"/>
          </a:xfrm>
        </p:spPr>
        <p:txBody>
          <a:bodyPr>
            <a:noAutofit/>
          </a:bodyPr>
          <a:lstStyle/>
          <a:p>
            <a:r>
              <a:rPr lang="en-US" sz="2400" b="1" dirty="0"/>
              <a:t>One possible approach: </a:t>
            </a:r>
          </a:p>
          <a:p>
            <a:pPr lvl="1"/>
            <a:r>
              <a:rPr lang="en-US" dirty="0"/>
              <a:t>Each entry describes a document</a:t>
            </a:r>
          </a:p>
          <a:p>
            <a:pPr lvl="1"/>
            <a:r>
              <a:rPr lang="en-US" dirty="0"/>
              <a:t>Attribute describe whether or not a term appears in the in the document Example: Term frequency table document </a:t>
            </a:r>
          </a:p>
          <a:p>
            <a:pPr marL="201168" lvl="1" indent="0">
              <a:buNone/>
            </a:pPr>
            <a:r>
              <a:rPr lang="en-US" b="1" dirty="0"/>
              <a:t>Another approach:</a:t>
            </a:r>
          </a:p>
          <a:p>
            <a:pPr lvl="1"/>
            <a:r>
              <a:rPr lang="en-US" dirty="0"/>
              <a:t>Attributes represent the frequency in which a term appears in the document</a:t>
            </a:r>
            <a:endParaRPr lang="en-US" sz="2400" dirty="0"/>
          </a:p>
          <a:p>
            <a:endParaRPr lang="en-US" sz="2400" dirty="0"/>
          </a:p>
        </p:txBody>
      </p:sp>
      <p:sp>
        <p:nvSpPr>
          <p:cNvPr id="6" name="Slide Number Placeholder 5">
            <a:extLst>
              <a:ext uri="{FF2B5EF4-FFF2-40B4-BE49-F238E27FC236}">
                <a16:creationId xmlns:a16="http://schemas.microsoft.com/office/drawing/2014/main" id="{34B4EBD5-6659-8547-80B9-62638F90653F}"/>
              </a:ext>
            </a:extLst>
          </p:cNvPr>
          <p:cNvSpPr>
            <a:spLocks noGrp="1"/>
          </p:cNvSpPr>
          <p:nvPr>
            <p:ph type="sldNum" sz="quarter" idx="12"/>
          </p:nvPr>
        </p:nvSpPr>
        <p:spPr>
          <a:xfrm>
            <a:off x="8610600" y="5842000"/>
            <a:ext cx="2743200" cy="365125"/>
          </a:xfrm>
        </p:spPr>
        <p:txBody>
          <a:bodyPr/>
          <a:lstStyle/>
          <a:p>
            <a:fld id="{160D7AFB-DD53-4D4F-9404-D2F4B696591E}" type="slidenum">
              <a:rPr lang="en-US" smtClean="0"/>
              <a:t>12</a:t>
            </a:fld>
            <a:endParaRPr lang="en-US"/>
          </a:p>
        </p:txBody>
      </p:sp>
      <p:pic>
        <p:nvPicPr>
          <p:cNvPr id="8" name="Picture 7">
            <a:extLst>
              <a:ext uri="{FF2B5EF4-FFF2-40B4-BE49-F238E27FC236}">
                <a16:creationId xmlns:a16="http://schemas.microsoft.com/office/drawing/2014/main" id="{58796998-67C8-CC43-9B5C-AE2AD1C84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925" y="4392580"/>
            <a:ext cx="5680075" cy="1854480"/>
          </a:xfrm>
          <a:prstGeom prst="rect">
            <a:avLst/>
          </a:prstGeom>
        </p:spPr>
      </p:pic>
      <p:pic>
        <p:nvPicPr>
          <p:cNvPr id="12" name="Picture 11">
            <a:extLst>
              <a:ext uri="{FF2B5EF4-FFF2-40B4-BE49-F238E27FC236}">
                <a16:creationId xmlns:a16="http://schemas.microsoft.com/office/drawing/2014/main" id="{BC220B70-DCBF-7C48-85E6-1E2371A4CB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0" y="4469060"/>
            <a:ext cx="5448300" cy="1841500"/>
          </a:xfrm>
          <a:prstGeom prst="rect">
            <a:avLst/>
          </a:prstGeom>
        </p:spPr>
      </p:pic>
    </p:spTree>
    <p:extLst>
      <p:ext uri="{BB962C8B-B14F-4D97-AF65-F5344CB8AC3E}">
        <p14:creationId xmlns:p14="http://schemas.microsoft.com/office/powerpoint/2010/main" val="310261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altLang="zh-TW" sz="2800" dirty="0"/>
              <a:t>Google</a:t>
            </a:r>
            <a:r>
              <a:rPr lang="zh-TW" altLang="en-US" sz="2800" dirty="0"/>
              <a:t> </a:t>
            </a:r>
            <a:r>
              <a:rPr lang="en-US" altLang="zh-TW" sz="2800" dirty="0"/>
              <a:t>Book</a:t>
            </a:r>
            <a:r>
              <a:rPr lang="zh-TW" altLang="en-US" sz="2800" dirty="0"/>
              <a:t> </a:t>
            </a:r>
            <a:r>
              <a:rPr lang="en-US" sz="2800" dirty="0"/>
              <a:t>https://</a:t>
            </a:r>
            <a:r>
              <a:rPr lang="en-US" sz="2800" dirty="0" err="1"/>
              <a:t>code.google.com</a:t>
            </a:r>
            <a:r>
              <a:rPr lang="en-US" sz="2800" dirty="0"/>
              <a:t>/archive/p/word2vec</a:t>
            </a:r>
          </a:p>
          <a:p>
            <a:pPr lvl="1"/>
            <a:r>
              <a:rPr lang="en-US" altLang="zh-TW" sz="2800" dirty="0"/>
              <a:t>100</a:t>
            </a:r>
            <a:r>
              <a:rPr lang="zh-TW" altLang="en-US" sz="2800" dirty="0"/>
              <a:t> </a:t>
            </a:r>
            <a:r>
              <a:rPr lang="en-US" altLang="zh-TW" sz="2800" dirty="0"/>
              <a:t>billion</a:t>
            </a:r>
            <a:r>
              <a:rPr lang="zh-TW" altLang="en-US" sz="2800" dirty="0"/>
              <a:t> </a:t>
            </a:r>
            <a:r>
              <a:rPr lang="en-US" altLang="zh-TW" sz="2800" dirty="0"/>
              <a:t>tokens,</a:t>
            </a:r>
            <a:r>
              <a:rPr lang="zh-TW" altLang="en-US" sz="2800" dirty="0"/>
              <a:t> </a:t>
            </a:r>
            <a:r>
              <a:rPr lang="en-US" altLang="zh-TW" sz="2800" dirty="0"/>
              <a:t>300</a:t>
            </a:r>
            <a:r>
              <a:rPr lang="zh-TW" altLang="en-US" sz="2800" dirty="0"/>
              <a:t> </a:t>
            </a:r>
            <a:r>
              <a:rPr lang="en-US" altLang="zh-TW" sz="2800" dirty="0"/>
              <a:t>dimension,</a:t>
            </a:r>
            <a:r>
              <a:rPr lang="zh-TW" altLang="en-US" sz="2800" dirty="0"/>
              <a:t> </a:t>
            </a:r>
            <a:r>
              <a:rPr lang="en-US" altLang="zh-TW" sz="2800" dirty="0"/>
              <a:t>3M</a:t>
            </a:r>
            <a:r>
              <a:rPr lang="zh-TW" altLang="en-US" sz="2800" dirty="0"/>
              <a:t> </a:t>
            </a:r>
            <a:r>
              <a:rPr lang="en-US" altLang="zh-TW" sz="2800" dirty="0"/>
              <a:t>words</a:t>
            </a:r>
          </a:p>
          <a:p>
            <a:pPr lvl="1"/>
            <a:endParaRPr lang="en-US" sz="2800" dirty="0"/>
          </a:p>
          <a:p>
            <a:pPr lvl="1"/>
            <a:endParaRPr lang="en-US" sz="2800" dirty="0"/>
          </a:p>
          <a:p>
            <a:r>
              <a:rPr lang="en-US" altLang="zh-TW" sz="2800" dirty="0"/>
              <a:t>Glove</a:t>
            </a:r>
            <a:r>
              <a:rPr lang="zh-TW" altLang="en-US" sz="2800" dirty="0"/>
              <a:t> </a:t>
            </a:r>
            <a:r>
              <a:rPr lang="en-US" altLang="zh-TW" sz="2800" dirty="0"/>
              <a:t>project</a:t>
            </a:r>
            <a:br>
              <a:rPr lang="en-US" altLang="zh-TW" sz="2800" dirty="0"/>
            </a:br>
            <a:r>
              <a:rPr lang="en-US" sz="2800" dirty="0"/>
              <a:t>http://</a:t>
            </a:r>
            <a:r>
              <a:rPr lang="en-US" sz="2800" dirty="0" err="1"/>
              <a:t>nlp.stanford.edu</a:t>
            </a:r>
            <a:r>
              <a:rPr lang="en-US" sz="2800" dirty="0"/>
              <a:t>/projects/glove/</a:t>
            </a:r>
          </a:p>
          <a:p>
            <a:pPr lvl="1"/>
            <a:r>
              <a:rPr lang="en-US" altLang="zh-TW" sz="2800" dirty="0"/>
              <a:t>Pre-trained</a:t>
            </a:r>
            <a:r>
              <a:rPr lang="zh-TW" altLang="en-US" sz="2800" dirty="0"/>
              <a:t> </a:t>
            </a:r>
            <a:r>
              <a:rPr lang="en-US" altLang="zh-TW" sz="2800" dirty="0"/>
              <a:t>word</a:t>
            </a:r>
            <a:r>
              <a:rPr lang="zh-TW" altLang="en-US" sz="2800" dirty="0"/>
              <a:t> </a:t>
            </a:r>
            <a:r>
              <a:rPr lang="en-US" altLang="zh-TW" sz="2800" dirty="0"/>
              <a:t>vectors</a:t>
            </a:r>
            <a:r>
              <a:rPr lang="zh-TW" altLang="en-US" sz="2800" dirty="0"/>
              <a:t> </a:t>
            </a:r>
            <a:r>
              <a:rPr lang="en-US" altLang="zh-TW" sz="2800" dirty="0"/>
              <a:t>of</a:t>
            </a:r>
            <a:r>
              <a:rPr lang="zh-TW" altLang="en-US" sz="2800" dirty="0"/>
              <a:t> </a:t>
            </a:r>
            <a:r>
              <a:rPr lang="en-US" altLang="zh-TW" sz="2800" dirty="0"/>
              <a:t>Wiki</a:t>
            </a:r>
            <a:r>
              <a:rPr lang="zh-TW" altLang="en-US" sz="2800" dirty="0"/>
              <a:t> </a:t>
            </a:r>
            <a:r>
              <a:rPr lang="en-US" altLang="zh-TW" sz="2800" dirty="0"/>
              <a:t>(6B),</a:t>
            </a:r>
            <a:r>
              <a:rPr lang="zh-TW" altLang="en-US" sz="2800" dirty="0"/>
              <a:t> </a:t>
            </a:r>
            <a:r>
              <a:rPr lang="en-US" altLang="zh-TW" sz="2800" dirty="0"/>
              <a:t>web</a:t>
            </a:r>
            <a:r>
              <a:rPr lang="zh-TW" altLang="en-US" sz="2800" dirty="0"/>
              <a:t> </a:t>
            </a:r>
            <a:r>
              <a:rPr lang="en-US" altLang="zh-TW" sz="2800" dirty="0"/>
              <a:t>crawl</a:t>
            </a:r>
            <a:r>
              <a:rPr lang="zh-TW" altLang="en-US" sz="2800" dirty="0"/>
              <a:t> </a:t>
            </a:r>
            <a:r>
              <a:rPr lang="en-US" altLang="zh-TW" sz="2800" dirty="0"/>
              <a:t>data</a:t>
            </a:r>
            <a:r>
              <a:rPr lang="zh-TW" altLang="en-US" sz="2800" dirty="0"/>
              <a:t> </a:t>
            </a:r>
            <a:r>
              <a:rPr lang="en-US" altLang="zh-TW" sz="2800" dirty="0"/>
              <a:t>(840B),</a:t>
            </a:r>
            <a:r>
              <a:rPr lang="zh-TW" altLang="en-US" sz="2800" dirty="0"/>
              <a:t> </a:t>
            </a:r>
            <a:r>
              <a:rPr lang="en-US" altLang="zh-TW" sz="2800" dirty="0"/>
              <a:t>twitter</a:t>
            </a:r>
            <a:r>
              <a:rPr lang="zh-TW" altLang="en-US" sz="2800" dirty="0"/>
              <a:t> </a:t>
            </a:r>
            <a:r>
              <a:rPr lang="en-US" altLang="zh-TW" sz="2800" dirty="0"/>
              <a:t>(27B)</a:t>
            </a:r>
            <a:endParaRPr lang="en-US" sz="2800" dirty="0"/>
          </a:p>
        </p:txBody>
      </p:sp>
      <p:sp>
        <p:nvSpPr>
          <p:cNvPr id="5" name="Slide Number Placeholder 4"/>
          <p:cNvSpPr>
            <a:spLocks noGrp="1"/>
          </p:cNvSpPr>
          <p:nvPr>
            <p:ph type="sldNum" sz="quarter" idx="12"/>
          </p:nvPr>
        </p:nvSpPr>
        <p:spPr/>
        <p:txBody>
          <a:bodyPr/>
          <a:lstStyle/>
          <a:p>
            <a:fld id="{5E6A3C3A-A029-4573-BC04-5DA27903A743}" type="slidenum">
              <a:rPr lang="en-US" smtClean="0"/>
              <a:t>13</a:t>
            </a:fld>
            <a:endParaRPr lang="en-US" dirty="0"/>
          </a:p>
        </p:txBody>
      </p:sp>
      <p:pic>
        <p:nvPicPr>
          <p:cNvPr id="6" name="Picture 5"/>
          <p:cNvPicPr>
            <a:picLocks noChangeAspect="1"/>
          </p:cNvPicPr>
          <p:nvPr/>
        </p:nvPicPr>
        <p:blipFill>
          <a:blip r:embed="rId2"/>
          <a:stretch>
            <a:fillRect/>
          </a:stretch>
        </p:blipFill>
        <p:spPr>
          <a:xfrm>
            <a:off x="7218219" y="2891084"/>
            <a:ext cx="3230482" cy="1406691"/>
          </a:xfrm>
          <a:prstGeom prst="rect">
            <a:avLst/>
          </a:prstGeom>
        </p:spPr>
      </p:pic>
      <p:sp>
        <p:nvSpPr>
          <p:cNvPr id="8" name="Title 1">
            <a:extLst>
              <a:ext uri="{FF2B5EF4-FFF2-40B4-BE49-F238E27FC236}">
                <a16:creationId xmlns:a16="http://schemas.microsoft.com/office/drawing/2014/main" id="{9BEEE56A-6728-3046-8C36-E3509A5DA376}"/>
              </a:ext>
            </a:extLst>
          </p:cNvPr>
          <p:cNvSpPr>
            <a:spLocks noGrp="1"/>
          </p:cNvSpPr>
          <p:nvPr>
            <p:ph type="title"/>
          </p:nvPr>
        </p:nvSpPr>
        <p:spPr>
          <a:xfrm>
            <a:off x="180975" y="265050"/>
            <a:ext cx="11820525" cy="799246"/>
          </a:xfrm>
        </p:spPr>
        <p:txBody>
          <a:bodyPr/>
          <a:lstStyle/>
          <a:p>
            <a:r>
              <a:rPr lang="en-US" dirty="0"/>
              <a:t>How to represent a word (word embedding)</a:t>
            </a:r>
          </a:p>
        </p:txBody>
      </p:sp>
    </p:spTree>
    <p:extLst>
      <p:ext uri="{BB962C8B-B14F-4D97-AF65-F5344CB8AC3E}">
        <p14:creationId xmlns:p14="http://schemas.microsoft.com/office/powerpoint/2010/main" val="2616467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Vector representation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600" dirty="0"/>
                  <a:t>Discrete </a:t>
                </a:r>
                <a14:m>
                  <m:oMath xmlns:m="http://schemas.openxmlformats.org/officeDocument/2006/math">
                    <m:r>
                      <a:rPr lang="en-US" sz="2600" i="1">
                        <a:latin typeface="Cambria Math" charset="0"/>
                      </a:rPr>
                      <m:t>⇒</m:t>
                    </m:r>
                  </m:oMath>
                </a14:m>
                <a:r>
                  <a:rPr lang="en-US" sz="2600" dirty="0"/>
                  <a:t> distributed representations </a:t>
                </a:r>
              </a:p>
              <a:p>
                <a:r>
                  <a:rPr lang="en-US" sz="2600" dirty="0"/>
                  <a:t>Word meanings are vector of “</a:t>
                </a:r>
                <a:r>
                  <a:rPr lang="en-US" sz="2600" b="1" dirty="0"/>
                  <a:t>basic concept</a:t>
                </a:r>
                <a:r>
                  <a:rPr lang="en-US" sz="2600" dirty="0"/>
                  <a:t>”</a:t>
                </a:r>
              </a:p>
              <a:p>
                <a:pPr lvl="1"/>
                <a:r>
                  <a:rPr lang="en-US" dirty="0"/>
                  <a:t>What are “basic concept”?</a:t>
                </a:r>
              </a:p>
              <a:p>
                <a:pPr lvl="1"/>
                <a:r>
                  <a:rPr lang="en-US" dirty="0"/>
                  <a:t>How to assign weights?</a:t>
                </a:r>
              </a:p>
              <a:p>
                <a:pPr lvl="1"/>
                <a:r>
                  <a:rPr lang="en-US" dirty="0"/>
                  <a:t>How to define the similarity/distance?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858" t="-1741"/>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14</a:t>
            </a:fld>
            <a:endParaRPr lang="en-US" dirty="0"/>
          </a:p>
        </p:txBody>
      </p:sp>
      <mc:AlternateContent xmlns:mc="http://schemas.openxmlformats.org/markup-compatibility/2006" xmlns:a14="http://schemas.microsoft.com/office/drawing/2010/main">
        <mc:Choice Requires="a14">
          <p:sp>
            <p:nvSpPr>
              <p:cNvPr id="6" name="TextBox 5"/>
              <p:cNvSpPr txBox="1"/>
              <p:nvPr/>
            </p:nvSpPr>
            <p:spPr>
              <a:xfrm>
                <a:off x="6733853" y="1361834"/>
                <a:ext cx="5083443" cy="1204689"/>
              </a:xfrm>
              <a:prstGeom prst="rect">
                <a:avLst/>
              </a:prstGeom>
              <a:noFill/>
            </p:spPr>
            <p:txBody>
              <a:bodyPr wrap="none" rtlCol="0">
                <a:spAutoFit/>
              </a:bodyPr>
              <a:lstStyle/>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𝑘𝑖𝑛𝑔</m:t>
                        </m:r>
                      </m:sub>
                    </m:sSub>
                    <m:r>
                      <a:rPr lang="en-US" i="1">
                        <a:latin typeface="Cambria Math" charset="0"/>
                      </a:rPr>
                      <m:t>=</m:t>
                    </m:r>
                  </m:oMath>
                </a14:m>
                <a:r>
                  <a:rPr lang="en-US" dirty="0"/>
                  <a:t>   [0.8	0.9	0.1	0	</a:t>
                </a:r>
                <a:r>
                  <a:rPr lang="is-IS" dirty="0"/>
                  <a:t>… ]</a:t>
                </a:r>
                <a:endParaRPr lang="en-US" dirty="0"/>
              </a:p>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𝑞𝑢𝑒𝑒𝑛</m:t>
                        </m:r>
                      </m:sub>
                    </m:sSub>
                    <m:r>
                      <a:rPr lang="en-US" i="1">
                        <a:latin typeface="Cambria Math" charset="0"/>
                      </a:rPr>
                      <m:t>=</m:t>
                    </m:r>
                  </m:oMath>
                </a14:m>
                <a:r>
                  <a:rPr lang="en-US" dirty="0"/>
                  <a:t> [0.8	0.1	0.8	0	</a:t>
                </a:r>
                <a:r>
                  <a:rPr lang="is-IS" dirty="0"/>
                  <a:t>… ]</a:t>
                </a:r>
              </a:p>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𝑎𝑝𝑝𝑙𝑦</m:t>
                        </m:r>
                      </m:sub>
                    </m:sSub>
                    <m:r>
                      <a:rPr lang="en-US" i="1">
                        <a:latin typeface="Cambria Math" charset="0"/>
                      </a:rPr>
                      <m:t>=</m:t>
                    </m:r>
                  </m:oMath>
                </a14:m>
                <a:r>
                  <a:rPr lang="en-US" dirty="0"/>
                  <a:t> [0.1	0.2	0.1 	0.8	</a:t>
                </a:r>
                <a:r>
                  <a:rPr lang="is-IS" dirty="0"/>
                  <a:t>… ]</a:t>
                </a:r>
              </a:p>
              <a:p>
                <a:r>
                  <a:rPr lang="en-US" sz="1400" dirty="0">
                    <a:solidFill>
                      <a:srgbClr val="3C58AD"/>
                    </a:solidFill>
                  </a:rPr>
                  <a:t>	royalty    masculinity     femininity      eatable </a:t>
                </a:r>
              </a:p>
            </p:txBody>
          </p:sp>
        </mc:Choice>
        <mc:Fallback xmlns="">
          <p:sp>
            <p:nvSpPr>
              <p:cNvPr id="6" name="TextBox 5"/>
              <p:cNvSpPr txBox="1">
                <a:spLocks noRot="1" noChangeAspect="1" noMove="1" noResize="1" noEditPoints="1" noAdjustHandles="1" noChangeArrowheads="1" noChangeShapeType="1" noTextEdit="1"/>
              </p:cNvSpPr>
              <p:nvPr/>
            </p:nvSpPr>
            <p:spPr>
              <a:xfrm>
                <a:off x="6733853" y="1361834"/>
                <a:ext cx="5083443" cy="1204689"/>
              </a:xfrm>
              <a:prstGeom prst="rect">
                <a:avLst/>
              </a:prstGeom>
              <a:blipFill>
                <a:blip r:embed="rId3"/>
                <a:stretch>
                  <a:fillRect t="-1042" b="-4167"/>
                </a:stretch>
              </a:blipFill>
            </p:spPr>
            <p:txBody>
              <a:bodyPr/>
              <a:lstStyle/>
              <a:p>
                <a:r>
                  <a:rPr lang="en-US">
                    <a:noFill/>
                  </a:rPr>
                  <a:t> </a:t>
                </a:r>
              </a:p>
            </p:txBody>
          </p:sp>
        </mc:Fallback>
      </mc:AlternateContent>
      <p:grpSp>
        <p:nvGrpSpPr>
          <p:cNvPr id="7" name="Group 30">
            <a:extLst>
              <a:ext uri="{FF2B5EF4-FFF2-40B4-BE49-F238E27FC236}">
                <a16:creationId xmlns:a16="http://schemas.microsoft.com/office/drawing/2014/main" id="{26089A6A-4C52-0146-BBD3-537A32E0C53C}"/>
              </a:ext>
            </a:extLst>
          </p:cNvPr>
          <p:cNvGrpSpPr>
            <a:grpSpLocks/>
          </p:cNvGrpSpPr>
          <p:nvPr/>
        </p:nvGrpSpPr>
        <p:grpSpPr bwMode="auto">
          <a:xfrm>
            <a:off x="6417438" y="3272725"/>
            <a:ext cx="2576527" cy="2583572"/>
            <a:chOff x="1440" y="1344"/>
            <a:chExt cx="2736" cy="2160"/>
          </a:xfrm>
        </p:grpSpPr>
        <p:sp>
          <p:nvSpPr>
            <p:cNvPr id="8" name="AutoShape 3">
              <a:extLst>
                <a:ext uri="{FF2B5EF4-FFF2-40B4-BE49-F238E27FC236}">
                  <a16:creationId xmlns:a16="http://schemas.microsoft.com/office/drawing/2014/main" id="{3E4FDAD2-6555-4F41-8D1D-037FD740F03C}"/>
                </a:ext>
              </a:extLst>
            </p:cNvPr>
            <p:cNvSpPr>
              <a:spLocks noChangeArrowheads="1"/>
            </p:cNvSpPr>
            <p:nvPr/>
          </p:nvSpPr>
          <p:spPr bwMode="auto">
            <a:xfrm>
              <a:off x="1632" y="1488"/>
              <a:ext cx="2448" cy="1872"/>
            </a:xfrm>
            <a:prstGeom prst="cube">
              <a:avLst>
                <a:gd name="adj" fmla="val 25000"/>
              </a:avLst>
            </a:prstGeom>
            <a:noFill/>
            <a:ln w="12700">
              <a:solidFill>
                <a:schemeClr val="tx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9" name="Group 29">
              <a:extLst>
                <a:ext uri="{FF2B5EF4-FFF2-40B4-BE49-F238E27FC236}">
                  <a16:creationId xmlns:a16="http://schemas.microsoft.com/office/drawing/2014/main" id="{28D2F329-5CF5-6A4D-B983-E78FA9639845}"/>
                </a:ext>
              </a:extLst>
            </p:cNvPr>
            <p:cNvGrpSpPr>
              <a:grpSpLocks/>
            </p:cNvGrpSpPr>
            <p:nvPr/>
          </p:nvGrpSpPr>
          <p:grpSpPr bwMode="auto">
            <a:xfrm>
              <a:off x="1440" y="1344"/>
              <a:ext cx="2736" cy="2160"/>
              <a:chOff x="1440" y="1344"/>
              <a:chExt cx="2736" cy="2160"/>
            </a:xfrm>
          </p:grpSpPr>
          <p:sp>
            <p:nvSpPr>
              <p:cNvPr id="10" name="Line 4">
                <a:extLst>
                  <a:ext uri="{FF2B5EF4-FFF2-40B4-BE49-F238E27FC236}">
                    <a16:creationId xmlns:a16="http://schemas.microsoft.com/office/drawing/2014/main" id="{7AC6DF1A-1F3C-4A4C-8037-21DC6370DA11}"/>
                  </a:ext>
                </a:extLst>
              </p:cNvPr>
              <p:cNvSpPr>
                <a:spLocks noChangeShapeType="1"/>
              </p:cNvSpPr>
              <p:nvPr/>
            </p:nvSpPr>
            <p:spPr bwMode="auto">
              <a:xfrm flipH="1">
                <a:off x="1440" y="2880"/>
                <a:ext cx="672" cy="624"/>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Line 5">
                <a:extLst>
                  <a:ext uri="{FF2B5EF4-FFF2-40B4-BE49-F238E27FC236}">
                    <a16:creationId xmlns:a16="http://schemas.microsoft.com/office/drawing/2014/main" id="{53E3FFDA-2950-AA4A-BAC7-FBB2A679485C}"/>
                  </a:ext>
                </a:extLst>
              </p:cNvPr>
              <p:cNvSpPr>
                <a:spLocks noChangeShapeType="1"/>
              </p:cNvSpPr>
              <p:nvPr/>
            </p:nvSpPr>
            <p:spPr bwMode="auto">
              <a:xfrm>
                <a:off x="2112" y="2880"/>
                <a:ext cx="2064"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Line 6">
                <a:extLst>
                  <a:ext uri="{FF2B5EF4-FFF2-40B4-BE49-F238E27FC236}">
                    <a16:creationId xmlns:a16="http://schemas.microsoft.com/office/drawing/2014/main" id="{4342D27A-FC67-104D-A589-279097B0FE58}"/>
                  </a:ext>
                </a:extLst>
              </p:cNvPr>
              <p:cNvSpPr>
                <a:spLocks noChangeShapeType="1"/>
              </p:cNvSpPr>
              <p:nvPr/>
            </p:nvSpPr>
            <p:spPr bwMode="auto">
              <a:xfrm flipV="1">
                <a:off x="2112" y="1344"/>
                <a:ext cx="0" cy="1536"/>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pic>
        <p:nvPicPr>
          <p:cNvPr id="13" name="Picture 12">
            <a:extLst>
              <a:ext uri="{FF2B5EF4-FFF2-40B4-BE49-F238E27FC236}">
                <a16:creationId xmlns:a16="http://schemas.microsoft.com/office/drawing/2014/main" id="{282A05C5-553D-E94B-9F16-6D3C9A326B5B}"/>
              </a:ext>
            </a:extLst>
          </p:cNvPr>
          <p:cNvPicPr>
            <a:picLocks noChangeAspect="1"/>
          </p:cNvPicPr>
          <p:nvPr/>
        </p:nvPicPr>
        <p:blipFill>
          <a:blip r:embed="rId4"/>
          <a:stretch>
            <a:fillRect/>
          </a:stretch>
        </p:blipFill>
        <p:spPr>
          <a:xfrm>
            <a:off x="230227" y="3272725"/>
            <a:ext cx="4606554" cy="2736626"/>
          </a:xfrm>
          <a:prstGeom prst="rect">
            <a:avLst/>
          </a:prstGeom>
        </p:spPr>
      </p:pic>
    </p:spTree>
    <p:extLst>
      <p:ext uri="{BB962C8B-B14F-4D97-AF65-F5344CB8AC3E}">
        <p14:creationId xmlns:p14="http://schemas.microsoft.com/office/powerpoint/2010/main" val="215385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Distance/similarity</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rmAutofit/>
              </a:bodyPr>
              <a:lstStyle/>
              <a:p>
                <a:r>
                  <a:rPr lang="en-US" sz="3200" dirty="0"/>
                  <a:t>Vector similarity measure</a:t>
                </a:r>
                <a:br>
                  <a:rPr lang="en-US" sz="3200" dirty="0"/>
                </a:br>
                <a14:m>
                  <m:oMath xmlns:m="http://schemas.openxmlformats.org/officeDocument/2006/math">
                    <m:r>
                      <a:rPr lang="en-US" sz="3200" b="0" i="1" smtClean="0">
                        <a:latin typeface="Cambria Math" charset="0"/>
                      </a:rPr>
                      <m:t>⇒</m:t>
                    </m:r>
                  </m:oMath>
                </a14:m>
                <a:r>
                  <a:rPr lang="en-US" sz="3200" dirty="0"/>
                  <a:t> similarity in meaning</a:t>
                </a:r>
              </a:p>
              <a:p>
                <a:r>
                  <a:rPr lang="en-US" sz="3200" dirty="0">
                    <a:solidFill>
                      <a:srgbClr val="3C58AD"/>
                    </a:solidFill>
                  </a:rPr>
                  <a:t>Cosine similarity </a:t>
                </a:r>
              </a:p>
              <a:p>
                <a:pPr lvl="1"/>
                <a14:m>
                  <m:oMath xmlns:m="http://schemas.openxmlformats.org/officeDocument/2006/math">
                    <m:func>
                      <m:funcPr>
                        <m:ctrlPr>
                          <a:rPr lang="en-US" sz="3200" b="0" i="1" smtClean="0">
                            <a:latin typeface="Cambria Math" panose="02040503050406030204" pitchFamily="18" charset="0"/>
                          </a:rPr>
                        </m:ctrlPr>
                      </m:funcPr>
                      <m:fName>
                        <m:r>
                          <m:rPr>
                            <m:sty m:val="p"/>
                          </m:rPr>
                          <a:rPr lang="en-US" sz="3200" b="0" i="0" smtClean="0">
                            <a:latin typeface="Cambria Math" charset="0"/>
                          </a:rPr>
                          <m:t>cos</m:t>
                        </m:r>
                      </m:fName>
                      <m:e>
                        <m:d>
                          <m:dPr>
                            <m:ctrlPr>
                              <a:rPr lang="en-US" sz="3200" b="0" i="1" smtClean="0">
                                <a:latin typeface="Cambria Math" panose="02040503050406030204" pitchFamily="18" charset="0"/>
                              </a:rPr>
                            </m:ctrlPr>
                          </m:dPr>
                          <m:e>
                            <m:r>
                              <a:rPr lang="en-US" sz="3200" b="0" i="1" smtClean="0">
                                <a:latin typeface="Cambria Math" charset="0"/>
                              </a:rPr>
                              <m:t>𝑢</m:t>
                            </m:r>
                            <m:r>
                              <a:rPr lang="en-US" sz="3200" b="0" i="1" smtClean="0">
                                <a:latin typeface="Cambria Math" charset="0"/>
                              </a:rPr>
                              <m:t>,</m:t>
                            </m:r>
                            <m:r>
                              <a:rPr lang="en-US" sz="3200" b="0" i="1" smtClean="0">
                                <a:latin typeface="Cambria Math" charset="0"/>
                              </a:rPr>
                              <m:t>𝑣</m:t>
                            </m:r>
                          </m:e>
                        </m:d>
                      </m:e>
                    </m:func>
                    <m:r>
                      <a:rPr lang="en-US" sz="3200" b="0" i="1" smtClean="0">
                        <a:latin typeface="Cambria Math" charset="0"/>
                      </a:rPr>
                      <m:t>=</m:t>
                    </m:r>
                    <m:f>
                      <m:fPr>
                        <m:ctrlPr>
                          <a:rPr lang="en-US" sz="3200" b="0" i="1" smtClean="0">
                            <a:latin typeface="Cambria Math" panose="02040503050406030204" pitchFamily="18" charset="0"/>
                          </a:rPr>
                        </m:ctrlPr>
                      </m:fPr>
                      <m:num>
                        <m:r>
                          <a:rPr lang="en-US" sz="3200" b="0" i="1" smtClean="0">
                            <a:latin typeface="Cambria Math" charset="0"/>
                          </a:rPr>
                          <m:t>𝑢</m:t>
                        </m:r>
                        <m:r>
                          <a:rPr lang="en-US" sz="3200" b="0" i="1" smtClean="0">
                            <a:latin typeface="Cambria Math" charset="0"/>
                          </a:rPr>
                          <m:t> ⋅ </m:t>
                        </m:r>
                        <m:r>
                          <a:rPr lang="en-US" sz="3200" b="0" i="1" smtClean="0">
                            <a:latin typeface="Cambria Math" charset="0"/>
                          </a:rPr>
                          <m:t>𝑣</m:t>
                        </m:r>
                      </m:num>
                      <m:den>
                        <m:r>
                          <m:rPr>
                            <m:lit/>
                          </m:rPr>
                          <a:rPr lang="en-US" sz="3200" b="0" i="1" smtClean="0">
                            <a:latin typeface="Cambria Math" charset="0"/>
                          </a:rPr>
                          <m:t>||</m:t>
                        </m:r>
                        <m:r>
                          <a:rPr lang="en-US" sz="3200" b="0" i="1" smtClean="0">
                            <a:latin typeface="Cambria Math" charset="0"/>
                          </a:rPr>
                          <m:t>𝑢</m:t>
                        </m:r>
                        <m:r>
                          <m:rPr>
                            <m:lit/>
                          </m:rPr>
                          <a:rPr lang="en-US" sz="3200" b="0" i="1" smtClean="0">
                            <a:latin typeface="Cambria Math" charset="0"/>
                          </a:rPr>
                          <m:t>||</m:t>
                        </m:r>
                        <m:r>
                          <a:rPr lang="en-US" sz="3200" b="0" i="1" smtClean="0">
                            <a:latin typeface="Cambria Math" charset="0"/>
                          </a:rPr>
                          <m:t>⋅</m:t>
                        </m:r>
                        <m:r>
                          <m:rPr>
                            <m:lit/>
                          </m:rPr>
                          <a:rPr lang="en-US" sz="3200" b="0" i="1" smtClean="0">
                            <a:latin typeface="Cambria Math" charset="0"/>
                          </a:rPr>
                          <m:t>||</m:t>
                        </m:r>
                        <m:r>
                          <a:rPr lang="en-US" sz="3200" b="0" i="1" smtClean="0">
                            <a:latin typeface="Cambria Math" charset="0"/>
                          </a:rPr>
                          <m:t>𝑣</m:t>
                        </m:r>
                        <m:r>
                          <m:rPr>
                            <m:lit/>
                          </m:rPr>
                          <a:rPr lang="en-US" sz="3200" b="0" i="1" smtClean="0">
                            <a:latin typeface="Cambria Math" charset="0"/>
                          </a:rPr>
                          <m:t>||</m:t>
                        </m:r>
                      </m:den>
                    </m:f>
                  </m:oMath>
                </a14:m>
                <a:endParaRPr lang="en-US" sz="3200" dirty="0"/>
              </a:p>
              <a:p>
                <a:pPr lvl="1"/>
                <a:r>
                  <a:rPr lang="en-US" sz="3200" dirty="0"/>
                  <a:t>Word vector are normalized by length</a:t>
                </a:r>
              </a:p>
              <a:p>
                <a:r>
                  <a:rPr lang="en-US" sz="3200" dirty="0">
                    <a:solidFill>
                      <a:srgbClr val="3C58AD"/>
                    </a:solidFill>
                  </a:rPr>
                  <a:t>Euclidean distance  </a:t>
                </a:r>
                <a14:m>
                  <m:oMath xmlns:m="http://schemas.openxmlformats.org/officeDocument/2006/math">
                    <m:r>
                      <m:rPr>
                        <m:lit/>
                      </m:rPr>
                      <a:rPr lang="en-US" sz="3200" b="0" i="1" smtClean="0">
                        <a:latin typeface="Cambria Math" charset="0"/>
                      </a:rPr>
                      <m:t>||</m:t>
                    </m:r>
                    <m:r>
                      <a:rPr lang="en-US" sz="3200" b="0" i="1" smtClean="0">
                        <a:latin typeface="Cambria Math" charset="0"/>
                      </a:rPr>
                      <m:t>𝑢</m:t>
                    </m:r>
                    <m:r>
                      <a:rPr lang="en-US" sz="3200" b="0" i="1" smtClean="0">
                        <a:latin typeface="Cambria Math" charset="0"/>
                      </a:rPr>
                      <m:t>−</m:t>
                    </m:r>
                    <m:r>
                      <a:rPr lang="en-US" sz="3200" b="0" i="1" smtClean="0">
                        <a:latin typeface="Cambria Math" charset="0"/>
                      </a:rPr>
                      <m:t>𝑣</m:t>
                    </m:r>
                    <m:r>
                      <m:rPr>
                        <m:lit/>
                      </m:rPr>
                      <a:rPr lang="en-US" sz="3200" b="0" i="1" smtClean="0">
                        <a:latin typeface="Cambria Math" charset="0"/>
                      </a:rPr>
                      <m:t>|</m:t>
                    </m:r>
                    <m:sSup>
                      <m:sSupPr>
                        <m:ctrlPr>
                          <a:rPr lang="en-US" sz="3200" b="0" i="1" smtClean="0">
                            <a:latin typeface="Cambria Math" panose="02040503050406030204" pitchFamily="18" charset="0"/>
                          </a:rPr>
                        </m:ctrlPr>
                      </m:sSupPr>
                      <m:e>
                        <m:r>
                          <m:rPr>
                            <m:lit/>
                          </m:rPr>
                          <a:rPr lang="en-US" sz="3200" b="0" i="1" smtClean="0">
                            <a:latin typeface="Cambria Math" charset="0"/>
                          </a:rPr>
                          <m:t>|</m:t>
                        </m:r>
                      </m:e>
                      <m:sup>
                        <m:r>
                          <a:rPr lang="en-US" sz="3200" b="0" i="1" smtClean="0">
                            <a:latin typeface="Cambria Math" charset="0"/>
                          </a:rPr>
                          <m:t>2</m:t>
                        </m:r>
                      </m:sup>
                    </m:sSup>
                  </m:oMath>
                </a14:m>
                <a:r>
                  <a:rPr lang="en-US" sz="3200" dirty="0"/>
                  <a:t> </a:t>
                </a:r>
              </a:p>
              <a:p>
                <a:r>
                  <a:rPr lang="en-US" sz="3200" dirty="0">
                    <a:solidFill>
                      <a:srgbClr val="3C58AD"/>
                    </a:solidFill>
                  </a:rPr>
                  <a:t>Inner product   </a:t>
                </a:r>
                <a14:m>
                  <m:oMath xmlns:m="http://schemas.openxmlformats.org/officeDocument/2006/math">
                    <m:r>
                      <a:rPr lang="en-US" sz="3200" i="1">
                        <a:latin typeface="Cambria Math" charset="0"/>
                      </a:rPr>
                      <m:t>𝑢</m:t>
                    </m:r>
                    <m:r>
                      <a:rPr lang="en-US" sz="3200" i="1">
                        <a:latin typeface="Cambria Math" charset="0"/>
                      </a:rPr>
                      <m:t> ⋅ </m:t>
                    </m:r>
                    <m:r>
                      <a:rPr lang="en-US" sz="3200" i="1">
                        <a:latin typeface="Cambria Math" charset="0"/>
                      </a:rPr>
                      <m:t>𝑣</m:t>
                    </m:r>
                  </m:oMath>
                </a14:m>
                <a:endParaRPr lang="en-US" sz="3200" dirty="0"/>
              </a:p>
              <a:p>
                <a:pPr lvl="1"/>
                <a:r>
                  <a:rPr lang="en-US" sz="3200" dirty="0"/>
                  <a:t>Same as cosine similarity if vectors are </a:t>
                </a:r>
                <a:r>
                  <a:rPr lang="en-US" sz="3200" dirty="0">
                    <a:solidFill>
                      <a:srgbClr val="3C58AD"/>
                    </a:solidFill>
                  </a:rPr>
                  <a:t>normalized</a:t>
                </a:r>
              </a:p>
              <a:p>
                <a:pPr lvl="1"/>
                <a:endParaRPr lang="en-US" sz="3200"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180" t="-2239"/>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15</a:t>
            </a:fld>
            <a:endParaRPr lang="en-US" dirty="0"/>
          </a:p>
        </p:txBody>
      </p:sp>
      <p:pic>
        <p:nvPicPr>
          <p:cNvPr id="6" name="Picture 5"/>
          <p:cNvPicPr>
            <a:picLocks noChangeAspect="1"/>
          </p:cNvPicPr>
          <p:nvPr/>
        </p:nvPicPr>
        <p:blipFill>
          <a:blip r:embed="rId3"/>
          <a:stretch>
            <a:fillRect/>
          </a:stretch>
        </p:blipFill>
        <p:spPr>
          <a:xfrm>
            <a:off x="7653960" y="365127"/>
            <a:ext cx="2385391" cy="2261220"/>
          </a:xfrm>
          <a:prstGeom prst="rect">
            <a:avLst/>
          </a:prstGeom>
        </p:spPr>
      </p:pic>
      <mc:AlternateContent xmlns:mc="http://schemas.openxmlformats.org/markup-compatibility/2006" xmlns:a14="http://schemas.microsoft.com/office/drawing/2010/main">
        <mc:Choice Requires="a14">
          <p:sp>
            <p:nvSpPr>
              <p:cNvPr id="7" name="TextBox 6"/>
              <p:cNvSpPr txBox="1"/>
              <p:nvPr/>
            </p:nvSpPr>
            <p:spPr>
              <a:xfrm>
                <a:off x="6271718" y="2721764"/>
                <a:ext cx="3100016" cy="766685"/>
              </a:xfrm>
              <a:prstGeom prst="rect">
                <a:avLst/>
              </a:prstGeom>
              <a:solidFill>
                <a:schemeClr val="accent5">
                  <a:lumMod val="20000"/>
                  <a:lumOff val="80000"/>
                </a:schemeClr>
              </a:solidFill>
              <a:ln w="38100">
                <a:solidFill>
                  <a:srgbClr val="3C58AD"/>
                </a:solidFill>
              </a:ln>
            </p:spPr>
            <p:txBody>
              <a:bodyPr wrap="none" rtlCol="0">
                <a:spAutoFit/>
              </a:bodyPr>
              <a:lstStyle/>
              <a:p>
                <a14:m>
                  <m:oMath xmlns:m="http://schemas.openxmlformats.org/officeDocument/2006/math">
                    <m:f>
                      <m:fPr>
                        <m:ctrlPr>
                          <a:rPr lang="en-US" sz="3000" i="1">
                            <a:latin typeface="Cambria Math" panose="02040503050406030204" pitchFamily="18" charset="0"/>
                          </a:rPr>
                        </m:ctrlPr>
                      </m:fPr>
                      <m:num>
                        <m:r>
                          <a:rPr lang="en-US" sz="3000" i="1">
                            <a:latin typeface="Cambria Math" charset="0"/>
                          </a:rPr>
                          <m:t>𝑢</m:t>
                        </m:r>
                      </m:num>
                      <m:den>
                        <m:r>
                          <m:rPr>
                            <m:lit/>
                          </m:rPr>
                          <a:rPr lang="en-US" sz="3000" i="1">
                            <a:latin typeface="Cambria Math" charset="0"/>
                          </a:rPr>
                          <m:t>||</m:t>
                        </m:r>
                        <m:r>
                          <a:rPr lang="en-US" sz="3000" i="1">
                            <a:latin typeface="Cambria Math" charset="0"/>
                          </a:rPr>
                          <m:t>𝑢</m:t>
                        </m:r>
                        <m:r>
                          <m:rPr>
                            <m:lit/>
                          </m:rPr>
                          <a:rPr lang="en-US" sz="3000" i="1">
                            <a:latin typeface="Cambria Math" charset="0"/>
                          </a:rPr>
                          <m:t>||</m:t>
                        </m:r>
                      </m:den>
                    </m:f>
                  </m:oMath>
                </a14:m>
                <a:r>
                  <a:rPr lang="en-US" sz="3000" dirty="0"/>
                  <a:t> is a unit vector</a:t>
                </a:r>
              </a:p>
            </p:txBody>
          </p:sp>
        </mc:Choice>
        <mc:Fallback xmlns="">
          <p:sp>
            <p:nvSpPr>
              <p:cNvPr id="7" name="TextBox 6"/>
              <p:cNvSpPr txBox="1">
                <a:spLocks noRot="1" noChangeAspect="1" noMove="1" noResize="1" noEditPoints="1" noAdjustHandles="1" noChangeArrowheads="1" noChangeShapeType="1" noTextEdit="1"/>
              </p:cNvSpPr>
              <p:nvPr/>
            </p:nvSpPr>
            <p:spPr>
              <a:xfrm>
                <a:off x="6271718" y="2721764"/>
                <a:ext cx="3100016" cy="766685"/>
              </a:xfrm>
              <a:prstGeom prst="rect">
                <a:avLst/>
              </a:prstGeom>
              <a:blipFill>
                <a:blip r:embed="rId4"/>
                <a:stretch>
                  <a:fillRect l="-806" r="-2419" b="-6154"/>
                </a:stretch>
              </a:blipFill>
              <a:ln w="38100">
                <a:solidFill>
                  <a:srgbClr val="3C58AD"/>
                </a:solidFill>
              </a:ln>
            </p:spPr>
            <p:txBody>
              <a:bodyPr/>
              <a:lstStyle/>
              <a:p>
                <a:r>
                  <a:rPr lang="en-US">
                    <a:noFill/>
                  </a:rPr>
                  <a:t> </a:t>
                </a:r>
              </a:p>
            </p:txBody>
          </p:sp>
        </mc:Fallback>
      </mc:AlternateContent>
    </p:spTree>
    <p:extLst>
      <p:ext uri="{BB962C8B-B14F-4D97-AF65-F5344CB8AC3E}">
        <p14:creationId xmlns:p14="http://schemas.microsoft.com/office/powerpoint/2010/main" val="1414716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analogy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𝑣</m:t>
                        </m:r>
                      </m:e>
                      <m:sub>
                        <m:r>
                          <a:rPr lang="en-US" b="0" i="1" smtClean="0">
                            <a:latin typeface="Cambria Math" charset="0"/>
                          </a:rPr>
                          <m:t>𝑚𝑎𝑛</m:t>
                        </m:r>
                      </m:sub>
                    </m:sSub>
                    <m:r>
                      <a:rPr lang="en-US" b="0" i="1" smtClean="0">
                        <a:latin typeface="Cambria Math" charset="0"/>
                      </a:rPr>
                      <m:t>−</m:t>
                    </m:r>
                    <m:sSub>
                      <m:sSubPr>
                        <m:ctrlPr>
                          <a:rPr lang="en-US" i="1">
                            <a:latin typeface="Cambria Math" panose="02040503050406030204" pitchFamily="18" charset="0"/>
                          </a:rPr>
                        </m:ctrlPr>
                      </m:sSubPr>
                      <m:e>
                        <m:r>
                          <a:rPr lang="en-US" i="1">
                            <a:latin typeface="Cambria Math" charset="0"/>
                          </a:rPr>
                          <m:t>𝑣</m:t>
                        </m:r>
                      </m:e>
                      <m:sub>
                        <m:r>
                          <a:rPr lang="en-US" b="0" i="1" smtClean="0">
                            <a:latin typeface="Cambria Math" charset="0"/>
                          </a:rPr>
                          <m:t>𝑤𝑜𝑚𝑎𝑛</m:t>
                        </m:r>
                      </m:sub>
                    </m:sSub>
                    <m:r>
                      <a:rPr lang="en-US" b="0" i="1" smtClean="0">
                        <a:latin typeface="Cambria Math" charset="0"/>
                      </a:rPr>
                      <m:t>+</m:t>
                    </m:r>
                    <m:sSub>
                      <m:sSubPr>
                        <m:ctrlPr>
                          <a:rPr lang="en-US" i="1">
                            <a:latin typeface="Cambria Math" panose="02040503050406030204" pitchFamily="18" charset="0"/>
                          </a:rPr>
                        </m:ctrlPr>
                      </m:sSubPr>
                      <m:e>
                        <m:r>
                          <a:rPr lang="en-US" i="1">
                            <a:latin typeface="Cambria Math" charset="0"/>
                          </a:rPr>
                          <m:t>𝑣</m:t>
                        </m:r>
                      </m:e>
                      <m:sub>
                        <m:r>
                          <a:rPr lang="en-US" b="0" i="1" smtClean="0">
                            <a:latin typeface="Cambria Math" charset="0"/>
                          </a:rPr>
                          <m:t>𝑢𝑛𝑐𝑙𝑒</m:t>
                        </m:r>
                        <m:r>
                          <a:rPr lang="en-US" b="0" i="1" smtClean="0">
                            <a:latin typeface="Cambria Math" charset="0"/>
                          </a:rPr>
                          <m:t> </m:t>
                        </m:r>
                      </m:sub>
                    </m:sSub>
                    <m:sSub>
                      <m:sSubPr>
                        <m:ctrlPr>
                          <a:rPr lang="en-US" i="1">
                            <a:latin typeface="Cambria Math" panose="02040503050406030204" pitchFamily="18" charset="0"/>
                          </a:rPr>
                        </m:ctrlPr>
                      </m:sSubPr>
                      <m:e>
                        <m:r>
                          <a:rPr lang="en-US" b="0" i="1" smtClean="0">
                            <a:latin typeface="Cambria Math" charset="0"/>
                          </a:rPr>
                          <m:t>∼</m:t>
                        </m:r>
                        <m:r>
                          <a:rPr lang="en-US" i="1">
                            <a:latin typeface="Cambria Math" charset="0"/>
                          </a:rPr>
                          <m:t>𝑣</m:t>
                        </m:r>
                      </m:e>
                      <m:sub>
                        <m:r>
                          <a:rPr lang="en-US" b="0" i="1" smtClean="0">
                            <a:latin typeface="Cambria Math" charset="0"/>
                          </a:rPr>
                          <m:t>𝑎𝑢𝑛𝑡</m:t>
                        </m:r>
                        <m:r>
                          <a:rPr lang="en-US" i="1">
                            <a:latin typeface="Cambria Math" charset="0"/>
                          </a:rPr>
                          <m:t> </m:t>
                        </m:r>
                      </m:sub>
                    </m:sSub>
                  </m:oMath>
                </a14:m>
                <a:endParaRPr lang="en-US" dirty="0"/>
              </a:p>
              <a:p>
                <a:endParaRPr lang="en-US" dirty="0"/>
              </a:p>
              <a:p>
                <a:endParaRPr lang="en-US" dirty="0"/>
              </a:p>
              <a:p>
                <a:endParaRPr lang="en-US" dirty="0"/>
              </a:p>
              <a:p>
                <a:endParaRPr lang="en-US" dirty="0"/>
              </a:p>
              <a:p>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16</a:t>
            </a:fld>
            <a:endParaRPr lang="en-US" dirty="0"/>
          </a:p>
        </p:txBody>
      </p:sp>
      <p:pic>
        <p:nvPicPr>
          <p:cNvPr id="6" name="Picture 5"/>
          <p:cNvPicPr>
            <a:picLocks noChangeAspect="1"/>
          </p:cNvPicPr>
          <p:nvPr/>
        </p:nvPicPr>
        <p:blipFill>
          <a:blip r:embed="rId3"/>
          <a:stretch>
            <a:fillRect/>
          </a:stretch>
        </p:blipFill>
        <p:spPr>
          <a:xfrm>
            <a:off x="4572442" y="1844183"/>
            <a:ext cx="2946842" cy="2294185"/>
          </a:xfrm>
          <a:prstGeom prst="rect">
            <a:avLst/>
          </a:prstGeom>
        </p:spPr>
      </p:pic>
      <p:pic>
        <p:nvPicPr>
          <p:cNvPr id="8" name="table"/>
          <p:cNvPicPr>
            <a:picLocks noChangeAspect="1"/>
          </p:cNvPicPr>
          <p:nvPr/>
        </p:nvPicPr>
        <p:blipFill>
          <a:blip r:embed="rId4"/>
          <a:stretch>
            <a:fillRect/>
          </a:stretch>
        </p:blipFill>
        <p:spPr>
          <a:xfrm>
            <a:off x="3146066" y="4053877"/>
            <a:ext cx="5912679" cy="2123086"/>
          </a:xfrm>
          <a:prstGeom prst="rect">
            <a:avLst/>
          </a:prstGeom>
        </p:spPr>
      </p:pic>
    </p:spTree>
    <p:extLst>
      <p:ext uri="{BB962C8B-B14F-4D97-AF65-F5344CB8AC3E}">
        <p14:creationId xmlns:p14="http://schemas.microsoft.com/office/powerpoint/2010/main" val="22035314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A7824-1D3A-FA4A-974C-D4DD8A9A2301}"/>
              </a:ext>
            </a:extLst>
          </p:cNvPr>
          <p:cNvSpPr>
            <a:spLocks noGrp="1"/>
          </p:cNvSpPr>
          <p:nvPr>
            <p:ph type="title"/>
          </p:nvPr>
        </p:nvSpPr>
        <p:spPr/>
        <p:txBody>
          <a:bodyPr>
            <a:normAutofit/>
          </a:bodyPr>
          <a:lstStyle/>
          <a:p>
            <a:r>
              <a:rPr lang="en-US" b="1" dirty="0"/>
              <a:t>Term Frequencies </a:t>
            </a:r>
            <a:endParaRPr lang="en-US" dirty="0"/>
          </a:p>
        </p:txBody>
      </p:sp>
      <p:sp>
        <p:nvSpPr>
          <p:cNvPr id="3" name="Content Placeholder 2">
            <a:extLst>
              <a:ext uri="{FF2B5EF4-FFF2-40B4-BE49-F238E27FC236}">
                <a16:creationId xmlns:a16="http://schemas.microsoft.com/office/drawing/2014/main" id="{A4B28E13-BEEA-0341-8884-385F0406C33A}"/>
              </a:ext>
            </a:extLst>
          </p:cNvPr>
          <p:cNvSpPr>
            <a:spLocks noGrp="1"/>
          </p:cNvSpPr>
          <p:nvPr>
            <p:ph idx="1"/>
          </p:nvPr>
        </p:nvSpPr>
        <p:spPr>
          <a:xfrm>
            <a:off x="485775" y="1825625"/>
            <a:ext cx="11229975" cy="4351338"/>
          </a:xfrm>
        </p:spPr>
        <p:txBody>
          <a:bodyPr>
            <a:normAutofit/>
          </a:bodyPr>
          <a:lstStyle/>
          <a:p>
            <a:r>
              <a:rPr lang="en-US" sz="3200" b="1" dirty="0">
                <a:solidFill>
                  <a:srgbClr val="FF0000"/>
                </a:solidFill>
              </a:rPr>
              <a:t>TF-IDF weighting:</a:t>
            </a:r>
            <a:r>
              <a:rPr lang="en-US" sz="3200" b="1" dirty="0"/>
              <a:t> </a:t>
            </a:r>
            <a:r>
              <a:rPr lang="en-US" sz="3200" dirty="0"/>
              <a:t>give higher weight to terms that are rare </a:t>
            </a:r>
          </a:p>
          <a:p>
            <a:r>
              <a:rPr lang="en-US" sz="3200" dirty="0">
                <a:solidFill>
                  <a:srgbClr val="FF0000"/>
                </a:solidFill>
              </a:rPr>
              <a:t>TF:</a:t>
            </a:r>
            <a:r>
              <a:rPr lang="en-US" sz="3200" dirty="0"/>
              <a:t> term frequency (increases weight of frequent terms) </a:t>
            </a:r>
          </a:p>
          <a:p>
            <a:pPr lvl="1"/>
            <a:r>
              <a:rPr lang="en-US" sz="3200" dirty="0"/>
              <a:t>If a term is frequent in lots of documents it does not have discriminative power </a:t>
            </a:r>
          </a:p>
          <a:p>
            <a:r>
              <a:rPr lang="en-US" sz="3200" dirty="0">
                <a:solidFill>
                  <a:srgbClr val="FF0000"/>
                </a:solidFill>
              </a:rPr>
              <a:t>IDF:</a:t>
            </a:r>
            <a:r>
              <a:rPr lang="en-US" sz="3200" dirty="0"/>
              <a:t> inverse term frequency </a:t>
            </a:r>
          </a:p>
          <a:p>
            <a:endParaRPr lang="en-US" sz="3200" dirty="0"/>
          </a:p>
        </p:txBody>
      </p:sp>
      <p:sp>
        <p:nvSpPr>
          <p:cNvPr id="6" name="Slide Number Placeholder 5">
            <a:extLst>
              <a:ext uri="{FF2B5EF4-FFF2-40B4-BE49-F238E27FC236}">
                <a16:creationId xmlns:a16="http://schemas.microsoft.com/office/drawing/2014/main" id="{B9E61B89-B5F5-2642-B6F6-395389986F19}"/>
              </a:ext>
            </a:extLst>
          </p:cNvPr>
          <p:cNvSpPr>
            <a:spLocks noGrp="1"/>
          </p:cNvSpPr>
          <p:nvPr>
            <p:ph type="sldNum" sz="quarter" idx="12"/>
          </p:nvPr>
        </p:nvSpPr>
        <p:spPr/>
        <p:txBody>
          <a:bodyPr/>
          <a:lstStyle/>
          <a:p>
            <a:fld id="{160D7AFB-DD53-4D4F-9404-D2F4B696591E}" type="slidenum">
              <a:rPr lang="en-US" smtClean="0"/>
              <a:t>17</a:t>
            </a:fld>
            <a:endParaRPr lang="en-US"/>
          </a:p>
        </p:txBody>
      </p:sp>
      <p:pic>
        <p:nvPicPr>
          <p:cNvPr id="8" name="Picture 7">
            <a:extLst>
              <a:ext uri="{FF2B5EF4-FFF2-40B4-BE49-F238E27FC236}">
                <a16:creationId xmlns:a16="http://schemas.microsoft.com/office/drawing/2014/main" id="{29B53F9B-6785-654D-A3FB-D43A3A8B7C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3591" y="3981450"/>
            <a:ext cx="8871479" cy="2667000"/>
          </a:xfrm>
          <a:prstGeom prst="rect">
            <a:avLst/>
          </a:prstGeom>
        </p:spPr>
      </p:pic>
    </p:spTree>
    <p:extLst>
      <p:ext uri="{BB962C8B-B14F-4D97-AF65-F5344CB8AC3E}">
        <p14:creationId xmlns:p14="http://schemas.microsoft.com/office/powerpoint/2010/main" val="1956376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CA68D-36B2-3A4B-8047-CF6BFDF67A7D}"/>
              </a:ext>
            </a:extLst>
          </p:cNvPr>
          <p:cNvSpPr>
            <a:spLocks noGrp="1"/>
          </p:cNvSpPr>
          <p:nvPr>
            <p:ph type="title"/>
          </p:nvPr>
        </p:nvSpPr>
        <p:spPr/>
        <p:txBody>
          <a:bodyPr/>
          <a:lstStyle/>
          <a:p>
            <a:r>
              <a:rPr lang="en-US" dirty="0"/>
              <a:t>Semantic Analysis</a:t>
            </a:r>
          </a:p>
        </p:txBody>
      </p:sp>
      <p:sp>
        <p:nvSpPr>
          <p:cNvPr id="4" name="Rectangle 3">
            <a:extLst>
              <a:ext uri="{FF2B5EF4-FFF2-40B4-BE49-F238E27FC236}">
                <a16:creationId xmlns:a16="http://schemas.microsoft.com/office/drawing/2014/main" id="{E6E6C727-6891-7447-B66D-1BC88D54FAC3}"/>
              </a:ext>
            </a:extLst>
          </p:cNvPr>
          <p:cNvSpPr/>
          <p:nvPr/>
        </p:nvSpPr>
        <p:spPr>
          <a:xfrm>
            <a:off x="1361872" y="5382108"/>
            <a:ext cx="8871625" cy="954107"/>
          </a:xfrm>
          <a:prstGeom prst="rect">
            <a:avLst/>
          </a:prstGeom>
        </p:spPr>
        <p:txBody>
          <a:bodyPr wrap="square">
            <a:spAutoFit/>
          </a:bodyPr>
          <a:lstStyle/>
          <a:p>
            <a:pPr algn="ctr"/>
            <a:r>
              <a:rPr lang="en-US" sz="2800" dirty="0">
                <a:latin typeface="Helvetica" pitchFamily="2" charset="0"/>
              </a:rPr>
              <a:t>Communication involves </a:t>
            </a:r>
            <a:r>
              <a:rPr lang="en-US" sz="2800" b="1" u="sng" dirty="0">
                <a:latin typeface="Helvetica" pitchFamily="2" charset="0"/>
              </a:rPr>
              <a:t>recursive reasoning</a:t>
            </a:r>
            <a:r>
              <a:rPr lang="en-US" sz="2800" dirty="0">
                <a:latin typeface="Helvetica" pitchFamily="2" charset="0"/>
              </a:rPr>
              <a:t>: how can X choose words to maximize understanding by Y? </a:t>
            </a:r>
            <a:endParaRPr lang="en-US" sz="2800" dirty="0">
              <a:effectLst/>
            </a:endParaRPr>
          </a:p>
        </p:txBody>
      </p:sp>
      <p:pic>
        <p:nvPicPr>
          <p:cNvPr id="5" name="Picture 4">
            <a:extLst>
              <a:ext uri="{FF2B5EF4-FFF2-40B4-BE49-F238E27FC236}">
                <a16:creationId xmlns:a16="http://schemas.microsoft.com/office/drawing/2014/main" id="{F89EEAFC-A846-A243-A9C2-7BFB4FE06644}"/>
              </a:ext>
            </a:extLst>
          </p:cNvPr>
          <p:cNvPicPr>
            <a:picLocks noChangeAspect="1"/>
          </p:cNvPicPr>
          <p:nvPr/>
        </p:nvPicPr>
        <p:blipFill>
          <a:blip r:embed="rId2"/>
          <a:stretch>
            <a:fillRect/>
          </a:stretch>
        </p:blipFill>
        <p:spPr>
          <a:xfrm>
            <a:off x="1652609" y="3422046"/>
            <a:ext cx="2146300" cy="1651000"/>
          </a:xfrm>
          <a:prstGeom prst="rect">
            <a:avLst/>
          </a:prstGeom>
        </p:spPr>
      </p:pic>
      <p:pic>
        <p:nvPicPr>
          <p:cNvPr id="6" name="Picture 5">
            <a:extLst>
              <a:ext uri="{FF2B5EF4-FFF2-40B4-BE49-F238E27FC236}">
                <a16:creationId xmlns:a16="http://schemas.microsoft.com/office/drawing/2014/main" id="{44D44D34-81A7-2E45-B7EC-86AA17B3ACD7}"/>
              </a:ext>
            </a:extLst>
          </p:cNvPr>
          <p:cNvPicPr>
            <a:picLocks noChangeAspect="1"/>
          </p:cNvPicPr>
          <p:nvPr/>
        </p:nvPicPr>
        <p:blipFill>
          <a:blip r:embed="rId2"/>
          <a:stretch>
            <a:fillRect/>
          </a:stretch>
        </p:blipFill>
        <p:spPr>
          <a:xfrm>
            <a:off x="6462734" y="3422046"/>
            <a:ext cx="2146300" cy="1651000"/>
          </a:xfrm>
          <a:prstGeom prst="rect">
            <a:avLst/>
          </a:prstGeom>
        </p:spPr>
      </p:pic>
      <p:sp>
        <p:nvSpPr>
          <p:cNvPr id="7" name="Rectangle 6">
            <a:extLst>
              <a:ext uri="{FF2B5EF4-FFF2-40B4-BE49-F238E27FC236}">
                <a16:creationId xmlns:a16="http://schemas.microsoft.com/office/drawing/2014/main" id="{4D38584B-2F21-834F-95AB-14752F4B6C79}"/>
              </a:ext>
            </a:extLst>
          </p:cNvPr>
          <p:cNvSpPr/>
          <p:nvPr/>
        </p:nvSpPr>
        <p:spPr>
          <a:xfrm>
            <a:off x="1887166" y="1825625"/>
            <a:ext cx="7029488" cy="461665"/>
          </a:xfrm>
          <a:prstGeom prst="rect">
            <a:avLst/>
          </a:prstGeom>
        </p:spPr>
        <p:txBody>
          <a:bodyPr wrap="none">
            <a:spAutoFit/>
          </a:bodyPr>
          <a:lstStyle/>
          <a:p>
            <a:r>
              <a:rPr lang="en-US" sz="2400" dirty="0">
                <a:solidFill>
                  <a:srgbClr val="C00000"/>
                </a:solidFill>
                <a:latin typeface="Helvetica" pitchFamily="2" charset="0"/>
              </a:rPr>
              <a:t>X: One morning I shot an elephant in my pajamas </a:t>
            </a:r>
            <a:endParaRPr lang="en-US" sz="2400" dirty="0">
              <a:solidFill>
                <a:srgbClr val="C00000"/>
              </a:solidFill>
              <a:effectLst/>
            </a:endParaRPr>
          </a:p>
        </p:txBody>
      </p:sp>
      <p:cxnSp>
        <p:nvCxnSpPr>
          <p:cNvPr id="8" name="Curved Connector 7">
            <a:extLst>
              <a:ext uri="{FF2B5EF4-FFF2-40B4-BE49-F238E27FC236}">
                <a16:creationId xmlns:a16="http://schemas.microsoft.com/office/drawing/2014/main" id="{B75976B6-4B93-F244-A3F3-0F01A71D76EC}"/>
              </a:ext>
            </a:extLst>
          </p:cNvPr>
          <p:cNvCxnSpPr>
            <a:cxnSpLocks/>
            <a:stCxn id="5" idx="0"/>
          </p:cNvCxnSpPr>
          <p:nvPr/>
        </p:nvCxnSpPr>
        <p:spPr>
          <a:xfrm rot="5400000" flipH="1" flipV="1">
            <a:off x="2587409" y="2734418"/>
            <a:ext cx="825978" cy="549278"/>
          </a:xfrm>
          <a:prstGeom prst="curvedConnector3">
            <a:avLst>
              <a:gd name="adj1" fmla="val 50000"/>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 name="Curved Connector 8">
            <a:extLst>
              <a:ext uri="{FF2B5EF4-FFF2-40B4-BE49-F238E27FC236}">
                <a16:creationId xmlns:a16="http://schemas.microsoft.com/office/drawing/2014/main" id="{EFACD819-1077-6D40-87D0-1958C74F32A6}"/>
              </a:ext>
            </a:extLst>
          </p:cNvPr>
          <p:cNvCxnSpPr/>
          <p:nvPr/>
        </p:nvCxnSpPr>
        <p:spPr>
          <a:xfrm>
            <a:off x="6462734" y="2596067"/>
            <a:ext cx="1073150" cy="825979"/>
          </a:xfrm>
          <a:prstGeom prst="curvedConnector3">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665B2A3-9BD8-294A-A68E-F538F71DE59A}"/>
              </a:ext>
            </a:extLst>
          </p:cNvPr>
          <p:cNvSpPr txBox="1"/>
          <p:nvPr/>
        </p:nvSpPr>
        <p:spPr>
          <a:xfrm>
            <a:off x="3143879" y="3089189"/>
            <a:ext cx="1779783" cy="461665"/>
          </a:xfrm>
          <a:prstGeom prst="rect">
            <a:avLst/>
          </a:prstGeom>
          <a:noFill/>
          <a:ln>
            <a:noFill/>
          </a:ln>
        </p:spPr>
        <p:txBody>
          <a:bodyPr wrap="none" rtlCol="0">
            <a:spAutoFit/>
          </a:bodyPr>
          <a:lstStyle/>
          <a:p>
            <a:r>
              <a:rPr lang="en-US" sz="2400" b="1" dirty="0"/>
              <a:t>encoding (</a:t>
            </a:r>
            <a:r>
              <a:rPr lang="en-US" sz="2400" b="1" dirty="0">
                <a:solidFill>
                  <a:srgbClr val="C00000"/>
                </a:solidFill>
              </a:rPr>
              <a:t>X</a:t>
            </a:r>
            <a:r>
              <a:rPr lang="en-US" sz="2400" b="1" dirty="0"/>
              <a:t>)</a:t>
            </a:r>
          </a:p>
        </p:txBody>
      </p:sp>
      <p:sp>
        <p:nvSpPr>
          <p:cNvPr id="11" name="TextBox 10">
            <a:extLst>
              <a:ext uri="{FF2B5EF4-FFF2-40B4-BE49-F238E27FC236}">
                <a16:creationId xmlns:a16="http://schemas.microsoft.com/office/drawing/2014/main" id="{1C16728B-8095-E24A-B784-2015F2063F54}"/>
              </a:ext>
            </a:extLst>
          </p:cNvPr>
          <p:cNvSpPr txBox="1"/>
          <p:nvPr/>
        </p:nvSpPr>
        <p:spPr>
          <a:xfrm>
            <a:off x="7729108" y="2979555"/>
            <a:ext cx="2974148" cy="461665"/>
          </a:xfrm>
          <a:prstGeom prst="rect">
            <a:avLst/>
          </a:prstGeom>
          <a:noFill/>
          <a:ln>
            <a:noFill/>
          </a:ln>
        </p:spPr>
        <p:txBody>
          <a:bodyPr wrap="none" rtlCol="0">
            <a:spAutoFit/>
          </a:bodyPr>
          <a:lstStyle/>
          <a:p>
            <a:r>
              <a:rPr lang="en-US" sz="2400" b="1" dirty="0">
                <a:solidFill>
                  <a:srgbClr val="00B050"/>
                </a:solidFill>
              </a:rPr>
              <a:t>decode (</a:t>
            </a:r>
            <a:r>
              <a:rPr lang="en-US" sz="2400" b="1" dirty="0"/>
              <a:t>encoding (</a:t>
            </a:r>
            <a:r>
              <a:rPr lang="en-US" sz="2400" b="1" dirty="0">
                <a:solidFill>
                  <a:srgbClr val="C00000"/>
                </a:solidFill>
              </a:rPr>
              <a:t>X</a:t>
            </a:r>
            <a:r>
              <a:rPr lang="en-US" sz="2400" b="1" dirty="0"/>
              <a:t>)</a:t>
            </a:r>
            <a:r>
              <a:rPr lang="en-US" sz="2400" b="1" dirty="0">
                <a:solidFill>
                  <a:srgbClr val="00B050"/>
                </a:solidFill>
              </a:rPr>
              <a:t>)</a:t>
            </a:r>
          </a:p>
        </p:txBody>
      </p:sp>
      <p:sp>
        <p:nvSpPr>
          <p:cNvPr id="12" name="TextBox 11">
            <a:extLst>
              <a:ext uri="{FF2B5EF4-FFF2-40B4-BE49-F238E27FC236}">
                <a16:creationId xmlns:a16="http://schemas.microsoft.com/office/drawing/2014/main" id="{5CD6886B-E732-004A-9773-605DB9B9BA32}"/>
              </a:ext>
            </a:extLst>
          </p:cNvPr>
          <p:cNvSpPr txBox="1"/>
          <p:nvPr/>
        </p:nvSpPr>
        <p:spPr>
          <a:xfrm>
            <a:off x="2514002" y="3795378"/>
            <a:ext cx="423514" cy="646331"/>
          </a:xfrm>
          <a:prstGeom prst="rect">
            <a:avLst/>
          </a:prstGeom>
          <a:noFill/>
        </p:spPr>
        <p:txBody>
          <a:bodyPr wrap="none" rtlCol="0">
            <a:spAutoFit/>
          </a:bodyPr>
          <a:lstStyle/>
          <a:p>
            <a:r>
              <a:rPr lang="en-US" sz="3600" dirty="0"/>
              <a:t>X</a:t>
            </a:r>
          </a:p>
        </p:txBody>
      </p:sp>
      <p:sp>
        <p:nvSpPr>
          <p:cNvPr id="13" name="TextBox 12">
            <a:extLst>
              <a:ext uri="{FF2B5EF4-FFF2-40B4-BE49-F238E27FC236}">
                <a16:creationId xmlns:a16="http://schemas.microsoft.com/office/drawing/2014/main" id="{925E9609-CA1B-E24E-8545-C7A7DC8AF9FE}"/>
              </a:ext>
            </a:extLst>
          </p:cNvPr>
          <p:cNvSpPr txBox="1"/>
          <p:nvPr/>
        </p:nvSpPr>
        <p:spPr>
          <a:xfrm>
            <a:off x="7324127" y="3791145"/>
            <a:ext cx="409086" cy="646331"/>
          </a:xfrm>
          <a:prstGeom prst="rect">
            <a:avLst/>
          </a:prstGeom>
          <a:noFill/>
        </p:spPr>
        <p:txBody>
          <a:bodyPr wrap="none" rtlCol="0">
            <a:spAutoFit/>
          </a:bodyPr>
          <a:lstStyle/>
          <a:p>
            <a:r>
              <a:rPr lang="en-US" sz="3600" dirty="0"/>
              <a:t>Y</a:t>
            </a:r>
          </a:p>
        </p:txBody>
      </p:sp>
    </p:spTree>
    <p:extLst>
      <p:ext uri="{BB962C8B-B14F-4D97-AF65-F5344CB8AC3E}">
        <p14:creationId xmlns:p14="http://schemas.microsoft.com/office/powerpoint/2010/main" val="3174962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CC3F-AB5C-F443-8EA1-2270B641FDC8}"/>
              </a:ext>
            </a:extLst>
          </p:cNvPr>
          <p:cNvSpPr>
            <a:spLocks noGrp="1"/>
          </p:cNvSpPr>
          <p:nvPr>
            <p:ph type="title"/>
          </p:nvPr>
        </p:nvSpPr>
        <p:spPr/>
        <p:txBody>
          <a:bodyPr/>
          <a:lstStyle/>
          <a:p>
            <a:r>
              <a:rPr lang="en-US" dirty="0"/>
              <a:t>What is text?</a:t>
            </a:r>
          </a:p>
        </p:txBody>
      </p:sp>
      <p:sp>
        <p:nvSpPr>
          <p:cNvPr id="3" name="Content Placeholder 2">
            <a:extLst>
              <a:ext uri="{FF2B5EF4-FFF2-40B4-BE49-F238E27FC236}">
                <a16:creationId xmlns:a16="http://schemas.microsoft.com/office/drawing/2014/main" id="{F83F5DA0-217B-5549-8AE1-217FE98B2058}"/>
              </a:ext>
            </a:extLst>
          </p:cNvPr>
          <p:cNvSpPr>
            <a:spLocks noGrp="1"/>
          </p:cNvSpPr>
          <p:nvPr>
            <p:ph idx="1"/>
          </p:nvPr>
        </p:nvSpPr>
        <p:spPr/>
        <p:txBody>
          <a:bodyPr>
            <a:normAutofit/>
          </a:bodyPr>
          <a:lstStyle/>
          <a:p>
            <a:pPr marL="0" indent="0">
              <a:buNone/>
            </a:pPr>
            <a:r>
              <a:rPr lang="en-US" sz="3600" dirty="0"/>
              <a:t>Construct of text as a sequence of:</a:t>
            </a:r>
          </a:p>
          <a:p>
            <a:pPr lvl="1">
              <a:buFontTx/>
              <a:buChar char="-"/>
            </a:pPr>
            <a:r>
              <a:rPr lang="en-US" sz="3600" dirty="0"/>
              <a:t>Characters</a:t>
            </a:r>
          </a:p>
          <a:p>
            <a:pPr lvl="1">
              <a:buFontTx/>
              <a:buChar char="-"/>
            </a:pPr>
            <a:r>
              <a:rPr lang="en-US" sz="3600" dirty="0"/>
              <a:t>Words</a:t>
            </a:r>
          </a:p>
          <a:p>
            <a:pPr lvl="1">
              <a:buFontTx/>
              <a:buChar char="-"/>
            </a:pPr>
            <a:r>
              <a:rPr lang="en-US" sz="3600" dirty="0"/>
              <a:t>Phrases and names entities</a:t>
            </a:r>
          </a:p>
          <a:p>
            <a:pPr lvl="1">
              <a:buFontTx/>
              <a:buChar char="-"/>
            </a:pPr>
            <a:r>
              <a:rPr lang="en-US" sz="3600" dirty="0"/>
              <a:t>Sentences</a:t>
            </a:r>
          </a:p>
          <a:p>
            <a:pPr lvl="1">
              <a:buFontTx/>
              <a:buChar char="-"/>
            </a:pPr>
            <a:r>
              <a:rPr lang="en-US" sz="3600" dirty="0"/>
              <a:t>Paragraphs</a:t>
            </a:r>
          </a:p>
          <a:p>
            <a:pPr marL="0" indent="0">
              <a:buNone/>
            </a:pPr>
            <a:endParaRPr lang="en-US" sz="3600" dirty="0"/>
          </a:p>
        </p:txBody>
      </p:sp>
    </p:spTree>
    <p:extLst>
      <p:ext uri="{BB962C8B-B14F-4D97-AF65-F5344CB8AC3E}">
        <p14:creationId xmlns:p14="http://schemas.microsoft.com/office/powerpoint/2010/main" val="4205354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a:bodyPr>
          <a:lstStyle/>
          <a:p>
            <a:pPr>
              <a:spcBef>
                <a:spcPts val="1800"/>
              </a:spcBef>
              <a:buFont typeface="Courier New" charset="0"/>
              <a:buChar char="o"/>
            </a:pPr>
            <a:r>
              <a:rPr lang="en-US" sz="2400" b="1" dirty="0"/>
              <a:t> What is Text </a:t>
            </a:r>
          </a:p>
          <a:p>
            <a:pPr>
              <a:spcBef>
                <a:spcPts val="1800"/>
              </a:spcBef>
              <a:buFont typeface="Courier New" charset="0"/>
              <a:buChar char="o"/>
            </a:pPr>
            <a:r>
              <a:rPr lang="en-US" sz="2400" b="1" dirty="0"/>
              <a:t>Tokenization</a:t>
            </a:r>
          </a:p>
          <a:p>
            <a:pPr>
              <a:spcBef>
                <a:spcPts val="1800"/>
              </a:spcBef>
              <a:buFont typeface="Courier New" charset="0"/>
              <a:buChar char="o"/>
            </a:pPr>
            <a:r>
              <a:rPr lang="en-US" sz="2400" b="1" dirty="0"/>
              <a:t>Token normalization</a:t>
            </a:r>
          </a:p>
          <a:p>
            <a:pPr>
              <a:spcBef>
                <a:spcPts val="1800"/>
              </a:spcBef>
              <a:buFont typeface="Courier New" charset="0"/>
              <a:buChar char="o"/>
            </a:pPr>
            <a:r>
              <a:rPr lang="en-US" sz="2400" b="1" dirty="0"/>
              <a:t>Stemming and Lemmatization</a:t>
            </a:r>
          </a:p>
          <a:p>
            <a:pPr>
              <a:spcBef>
                <a:spcPts val="1800"/>
              </a:spcBef>
              <a:buFont typeface="Courier New" charset="0"/>
              <a:buChar char="o"/>
            </a:pPr>
            <a:r>
              <a:rPr lang="en-US" sz="2400" b="1" dirty="0"/>
              <a:t>Bag of Words </a:t>
            </a:r>
          </a:p>
          <a:p>
            <a:pPr>
              <a:spcBef>
                <a:spcPts val="1800"/>
              </a:spcBef>
              <a:buFont typeface="Courier New" charset="0"/>
              <a:buChar char="o"/>
            </a:pPr>
            <a:r>
              <a:rPr lang="en-US" sz="2400" b="1" dirty="0"/>
              <a:t>Vector representation </a:t>
            </a:r>
          </a:p>
          <a:p>
            <a:pPr>
              <a:spcBef>
                <a:spcPts val="1800"/>
              </a:spcBef>
              <a:buFont typeface="Courier New" charset="0"/>
              <a:buChar char="o"/>
            </a:pPr>
            <a:r>
              <a:rPr lang="en-US" sz="2400" b="1" dirty="0"/>
              <a:t>word embedding</a:t>
            </a:r>
          </a:p>
          <a:p>
            <a:pPr>
              <a:spcBef>
                <a:spcPts val="1800"/>
              </a:spcBef>
              <a:buFont typeface="Courier New" charset="0"/>
              <a:buChar char="o"/>
            </a:pPr>
            <a:r>
              <a:rPr lang="en-US" sz="2400" b="1" dirty="0"/>
              <a:t>Distance/similarity</a:t>
            </a:r>
          </a:p>
        </p:txBody>
      </p:sp>
      <p:sp>
        <p:nvSpPr>
          <p:cNvPr id="6" name="Slide Number Placeholder 5"/>
          <p:cNvSpPr>
            <a:spLocks noGrp="1"/>
          </p:cNvSpPr>
          <p:nvPr>
            <p:ph type="sldNum" sz="quarter" idx="12"/>
          </p:nvPr>
        </p:nvSpPr>
        <p:spPr/>
        <p:txBody>
          <a:bodyPr/>
          <a:lstStyle/>
          <a:p>
            <a:fld id="{160D7AFB-DD53-4D4F-9404-D2F4B696591E}" type="slidenum">
              <a:rPr lang="en-US" smtClean="0"/>
              <a:t>2</a:t>
            </a:fld>
            <a:endParaRPr lang="en-US"/>
          </a:p>
        </p:txBody>
      </p:sp>
    </p:spTree>
    <p:extLst>
      <p:ext uri="{BB962C8B-B14F-4D97-AF65-F5344CB8AC3E}">
        <p14:creationId xmlns:p14="http://schemas.microsoft.com/office/powerpoint/2010/main" val="28001348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53640-B24E-CC44-9E32-BB7382F2FABF}"/>
              </a:ext>
            </a:extLst>
          </p:cNvPr>
          <p:cNvSpPr>
            <a:spLocks noGrp="1"/>
          </p:cNvSpPr>
          <p:nvPr>
            <p:ph type="title"/>
          </p:nvPr>
        </p:nvSpPr>
        <p:spPr/>
        <p:txBody>
          <a:bodyPr/>
          <a:lstStyle/>
          <a:p>
            <a:r>
              <a:rPr lang="en-US" dirty="0"/>
              <a:t>What is a word?	</a:t>
            </a:r>
          </a:p>
        </p:txBody>
      </p:sp>
      <p:sp>
        <p:nvSpPr>
          <p:cNvPr id="3" name="Content Placeholder 2">
            <a:extLst>
              <a:ext uri="{FF2B5EF4-FFF2-40B4-BE49-F238E27FC236}">
                <a16:creationId xmlns:a16="http://schemas.microsoft.com/office/drawing/2014/main" id="{6ED46624-A253-0840-A3AA-28E1FD4B92F7}"/>
              </a:ext>
            </a:extLst>
          </p:cNvPr>
          <p:cNvSpPr>
            <a:spLocks noGrp="1"/>
          </p:cNvSpPr>
          <p:nvPr>
            <p:ph idx="1"/>
          </p:nvPr>
        </p:nvSpPr>
        <p:spPr/>
        <p:txBody>
          <a:bodyPr>
            <a:normAutofit/>
          </a:bodyPr>
          <a:lstStyle/>
          <a:p>
            <a:pPr marL="0" indent="0">
              <a:buNone/>
            </a:pPr>
            <a:r>
              <a:rPr lang="en-US" b="1" dirty="0"/>
              <a:t>Word</a:t>
            </a:r>
          </a:p>
          <a:p>
            <a:pPr marL="0" indent="0">
              <a:buNone/>
            </a:pPr>
            <a:r>
              <a:rPr lang="en-US" dirty="0"/>
              <a:t>- Meaningful sequence of characters</a:t>
            </a:r>
          </a:p>
          <a:p>
            <a:pPr>
              <a:buFontTx/>
              <a:buChar char="-"/>
            </a:pPr>
            <a:r>
              <a:rPr lang="en-US" dirty="0"/>
              <a:t>Text as a sequence of words </a:t>
            </a:r>
          </a:p>
          <a:p>
            <a:pPr marL="0" indent="0">
              <a:buNone/>
            </a:pPr>
            <a:endParaRPr lang="en-US" dirty="0"/>
          </a:p>
          <a:p>
            <a:pPr marL="0" indent="0">
              <a:buNone/>
            </a:pPr>
            <a:r>
              <a:rPr lang="en-US" b="1" dirty="0"/>
              <a:t>Sentence</a:t>
            </a:r>
          </a:p>
          <a:p>
            <a:pPr marL="0" indent="0">
              <a:buNone/>
            </a:pPr>
            <a:r>
              <a:rPr lang="en-US" b="1" u="sng" dirty="0"/>
              <a:t>A set of words that is complete in itself</a:t>
            </a:r>
            <a:r>
              <a:rPr lang="en-US" dirty="0"/>
              <a:t>, typically containing a subject and predicate, conveying a statement, question, exclamation, or command.</a:t>
            </a:r>
          </a:p>
          <a:p>
            <a:pPr marL="0" indent="0">
              <a:buNone/>
            </a:pPr>
            <a:endParaRPr lang="en-US" dirty="0"/>
          </a:p>
          <a:p>
            <a:r>
              <a:rPr lang="en-US" dirty="0"/>
              <a:t>In English we can split a sentence by spaces or punctuation. </a:t>
            </a:r>
          </a:p>
          <a:p>
            <a:r>
              <a:rPr lang="en-US" dirty="0"/>
              <a:t>In Japanese there are no spaces at all!</a:t>
            </a:r>
          </a:p>
        </p:txBody>
      </p:sp>
    </p:spTree>
    <p:extLst>
      <p:ext uri="{BB962C8B-B14F-4D97-AF65-F5344CB8AC3E}">
        <p14:creationId xmlns:p14="http://schemas.microsoft.com/office/powerpoint/2010/main" val="42475300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53FC8-CDF3-9F45-B669-7EB342129848}"/>
              </a:ext>
            </a:extLst>
          </p:cNvPr>
          <p:cNvSpPr>
            <a:spLocks noGrp="1"/>
          </p:cNvSpPr>
          <p:nvPr>
            <p:ph type="title"/>
          </p:nvPr>
        </p:nvSpPr>
        <p:spPr/>
        <p:txBody>
          <a:bodyPr/>
          <a:lstStyle/>
          <a:p>
            <a:r>
              <a:rPr lang="en-US" dirty="0"/>
              <a:t>Tokenization</a:t>
            </a:r>
          </a:p>
        </p:txBody>
      </p:sp>
      <p:sp>
        <p:nvSpPr>
          <p:cNvPr id="3" name="Content Placeholder 2">
            <a:extLst>
              <a:ext uri="{FF2B5EF4-FFF2-40B4-BE49-F238E27FC236}">
                <a16:creationId xmlns:a16="http://schemas.microsoft.com/office/drawing/2014/main" id="{022EDE31-1D2D-7A49-8ADB-244B06294DF1}"/>
              </a:ext>
            </a:extLst>
          </p:cNvPr>
          <p:cNvSpPr>
            <a:spLocks noGrp="1"/>
          </p:cNvSpPr>
          <p:nvPr>
            <p:ph idx="1"/>
          </p:nvPr>
        </p:nvSpPr>
        <p:spPr/>
        <p:txBody>
          <a:bodyPr/>
          <a:lstStyle/>
          <a:p>
            <a:r>
              <a:rPr lang="en-US" dirty="0"/>
              <a:t> is a way to split text into tokens. These tokens could be </a:t>
            </a:r>
            <a:r>
              <a:rPr lang="en-US" b="1" u="sng" dirty="0"/>
              <a:t>paragraphs</a:t>
            </a:r>
            <a:r>
              <a:rPr lang="en-US" dirty="0"/>
              <a:t>, </a:t>
            </a:r>
            <a:r>
              <a:rPr lang="en-US" b="1" u="sng" dirty="0"/>
              <a:t>sentences</a:t>
            </a:r>
            <a:r>
              <a:rPr lang="en-US" dirty="0"/>
              <a:t>, or </a:t>
            </a:r>
            <a:r>
              <a:rPr lang="en-US" b="1" u="sng" dirty="0"/>
              <a:t>individual words</a:t>
            </a:r>
            <a:r>
              <a:rPr lang="en-US" dirty="0"/>
              <a:t>.</a:t>
            </a:r>
          </a:p>
          <a:p>
            <a:r>
              <a:rPr lang="en-US" dirty="0"/>
              <a:t>A token is a useful unit for semantic processing</a:t>
            </a:r>
          </a:p>
        </p:txBody>
      </p:sp>
    </p:spTree>
    <p:extLst>
      <p:ext uri="{BB962C8B-B14F-4D97-AF65-F5344CB8AC3E}">
        <p14:creationId xmlns:p14="http://schemas.microsoft.com/office/powerpoint/2010/main" val="25053945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801E1-2510-A441-8D7F-D33E58DC9D41}"/>
              </a:ext>
            </a:extLst>
          </p:cNvPr>
          <p:cNvSpPr>
            <a:spLocks noGrp="1"/>
          </p:cNvSpPr>
          <p:nvPr>
            <p:ph type="title"/>
          </p:nvPr>
        </p:nvSpPr>
        <p:spPr/>
        <p:txBody>
          <a:bodyPr/>
          <a:lstStyle/>
          <a:p>
            <a:r>
              <a:rPr lang="en-US" dirty="0"/>
              <a:t>Token normalization</a:t>
            </a:r>
          </a:p>
        </p:txBody>
      </p:sp>
      <p:sp>
        <p:nvSpPr>
          <p:cNvPr id="3" name="Content Placeholder 2">
            <a:extLst>
              <a:ext uri="{FF2B5EF4-FFF2-40B4-BE49-F238E27FC236}">
                <a16:creationId xmlns:a16="http://schemas.microsoft.com/office/drawing/2014/main" id="{AFB5B159-A5A4-E44B-B1AD-1B2BDE7D6647}"/>
              </a:ext>
            </a:extLst>
          </p:cNvPr>
          <p:cNvSpPr>
            <a:spLocks noGrp="1"/>
          </p:cNvSpPr>
          <p:nvPr>
            <p:ph idx="1"/>
          </p:nvPr>
        </p:nvSpPr>
        <p:spPr/>
        <p:txBody>
          <a:bodyPr>
            <a:normAutofit/>
          </a:bodyPr>
          <a:lstStyle/>
          <a:p>
            <a:pPr marL="0" indent="0">
              <a:buNone/>
            </a:pPr>
            <a:r>
              <a:rPr lang="en-US" b="1" dirty="0"/>
              <a:t>Stemming</a:t>
            </a:r>
            <a:r>
              <a:rPr lang="en-US" dirty="0"/>
              <a:t> In linguistic morphology and information retrieval, </a:t>
            </a:r>
            <a:r>
              <a:rPr lang="en-US" b="1" dirty="0"/>
              <a:t>stemming</a:t>
            </a:r>
            <a:r>
              <a:rPr lang="en-US" dirty="0"/>
              <a:t> is the process for reducing inflected (or sometimes derived) words to their </a:t>
            </a:r>
            <a:r>
              <a:rPr lang="en-US" b="1" u="sng" dirty="0"/>
              <a:t>stem, base or root form.</a:t>
            </a:r>
          </a:p>
          <a:p>
            <a:pPr marL="0" indent="0">
              <a:buNone/>
            </a:pPr>
            <a:endParaRPr lang="en-US" dirty="0"/>
          </a:p>
          <a:p>
            <a:pPr lvl="1"/>
            <a:r>
              <a:rPr lang="en-US" dirty="0"/>
              <a:t>The most common algorithm for stemming English, and one that has repeatedly been shown to be empirically very effective, is </a:t>
            </a:r>
            <a:r>
              <a:rPr lang="en-US" i="1" dirty="0"/>
              <a:t>Porter's algorithm</a:t>
            </a:r>
            <a:r>
              <a:rPr lang="en-US" dirty="0"/>
              <a:t> (</a:t>
            </a:r>
            <a:r>
              <a:rPr lang="en-US" dirty="0">
                <a:hlinkClick r:id="rId2"/>
              </a:rPr>
              <a:t>Porter, 1980</a:t>
            </a:r>
            <a:r>
              <a:rPr lang="en-US" dirty="0"/>
              <a:t>).</a:t>
            </a:r>
          </a:p>
          <a:p>
            <a:pPr lvl="1"/>
            <a:r>
              <a:rPr lang="en-US" dirty="0"/>
              <a:t>Porter's algorithm consists of 5 phases of word reductions, applied sequentially. </a:t>
            </a:r>
            <a:endParaRPr lang="en-US" altLang="en-US" dirty="0"/>
          </a:p>
          <a:p>
            <a:pPr lvl="1"/>
            <a:r>
              <a:rPr lang="en-US" altLang="en-US" dirty="0"/>
              <a:t>The removal of the inflectional ending from words (strip off any affixes)</a:t>
            </a:r>
          </a:p>
          <a:p>
            <a:pPr lvl="2"/>
            <a:r>
              <a:rPr lang="en-US" altLang="en-US" i="1" dirty="0">
                <a:solidFill>
                  <a:srgbClr val="C00000"/>
                </a:solidFill>
              </a:rPr>
              <a:t>Laughing, laugh, laughs, laughed</a:t>
            </a:r>
            <a:r>
              <a:rPr lang="en-US" altLang="en-US" i="1" dirty="0">
                <a:solidFill>
                  <a:srgbClr val="C00000"/>
                </a:solidFill>
                <a:sym typeface="Wingdings" pitchFamily="2" charset="2"/>
              </a:rPr>
              <a:t> laugh</a:t>
            </a:r>
          </a:p>
          <a:p>
            <a:pPr lvl="1"/>
            <a:r>
              <a:rPr lang="en-US" altLang="en-US" dirty="0">
                <a:sym typeface="Wingdings" pitchFamily="2" charset="2"/>
              </a:rPr>
              <a:t>Problems</a:t>
            </a:r>
          </a:p>
          <a:p>
            <a:pPr lvl="2"/>
            <a:r>
              <a:rPr lang="en-US" altLang="en-US" dirty="0">
                <a:sym typeface="Wingdings" pitchFamily="2" charset="2"/>
              </a:rPr>
              <a:t>Can conflate semantically different words</a:t>
            </a:r>
          </a:p>
          <a:p>
            <a:pPr lvl="2"/>
            <a:r>
              <a:rPr lang="en-US" altLang="en-US" sz="2100" i="1" dirty="0">
                <a:solidFill>
                  <a:srgbClr val="C00000"/>
                </a:solidFill>
              </a:rPr>
              <a:t>Gallery and gall may both be stemmed to gall</a:t>
            </a:r>
          </a:p>
          <a:p>
            <a:pPr lvl="2"/>
            <a:endParaRPr lang="en-US" altLang="en-US" i="1" dirty="0">
              <a:solidFill>
                <a:srgbClr val="C00000"/>
              </a:solidFill>
              <a:sym typeface="Wingdings" pitchFamily="2" charset="2"/>
            </a:endParaRPr>
          </a:p>
          <a:p>
            <a:pPr lvl="1"/>
            <a:endParaRPr lang="en-US" b="1" u="sng" dirty="0"/>
          </a:p>
        </p:txBody>
      </p:sp>
    </p:spTree>
    <p:extLst>
      <p:ext uri="{BB962C8B-B14F-4D97-AF65-F5344CB8AC3E}">
        <p14:creationId xmlns:p14="http://schemas.microsoft.com/office/powerpoint/2010/main" val="8982064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ACBE-4C0C-3E40-AC81-F69398415D82}"/>
              </a:ext>
            </a:extLst>
          </p:cNvPr>
          <p:cNvSpPr>
            <a:spLocks noGrp="1"/>
          </p:cNvSpPr>
          <p:nvPr>
            <p:ph type="title"/>
          </p:nvPr>
        </p:nvSpPr>
        <p:spPr/>
        <p:txBody>
          <a:bodyPr/>
          <a:lstStyle/>
          <a:p>
            <a:r>
              <a:rPr lang="en-US" dirty="0" err="1"/>
              <a:t>PorterStemmer</a:t>
            </a:r>
            <a:endParaRPr lang="en-US" dirty="0"/>
          </a:p>
        </p:txBody>
      </p:sp>
      <p:sp>
        <p:nvSpPr>
          <p:cNvPr id="3" name="Content Placeholder 2">
            <a:extLst>
              <a:ext uri="{FF2B5EF4-FFF2-40B4-BE49-F238E27FC236}">
                <a16:creationId xmlns:a16="http://schemas.microsoft.com/office/drawing/2014/main" id="{7CB2AFD7-1F59-8146-A659-23E566769588}"/>
              </a:ext>
            </a:extLst>
          </p:cNvPr>
          <p:cNvSpPr>
            <a:spLocks noGrp="1"/>
          </p:cNvSpPr>
          <p:nvPr>
            <p:ph idx="1"/>
          </p:nvPr>
        </p:nvSpPr>
        <p:spPr/>
        <p:txBody>
          <a:bodyPr>
            <a:normAutofit lnSpcReduction="10000"/>
          </a:bodyPr>
          <a:lstStyle/>
          <a:p>
            <a:pPr marL="0" indent="0">
              <a:buNone/>
            </a:pPr>
            <a:r>
              <a:rPr lang="en-US" dirty="0"/>
              <a:t>cat --&gt; cat </a:t>
            </a:r>
          </a:p>
          <a:p>
            <a:pPr marL="0" indent="0">
              <a:buNone/>
            </a:pPr>
            <a:r>
              <a:rPr lang="en-US" dirty="0"/>
              <a:t>cats --&gt; cat </a:t>
            </a:r>
            <a:br>
              <a:rPr lang="en-US" dirty="0"/>
            </a:br>
            <a:r>
              <a:rPr lang="en-US" dirty="0"/>
              <a:t>lie --&gt; lie </a:t>
            </a:r>
          </a:p>
          <a:p>
            <a:pPr marL="0" indent="0">
              <a:buNone/>
            </a:pPr>
            <a:r>
              <a:rPr lang="en-US" dirty="0"/>
              <a:t>lying --&gt; lie </a:t>
            </a:r>
          </a:p>
          <a:p>
            <a:pPr marL="0" indent="0">
              <a:buNone/>
            </a:pPr>
            <a:r>
              <a:rPr lang="en-US" dirty="0"/>
              <a:t>run --&gt; run </a:t>
            </a:r>
          </a:p>
          <a:p>
            <a:pPr marL="0" indent="0">
              <a:buNone/>
            </a:pPr>
            <a:r>
              <a:rPr lang="en-US" dirty="0"/>
              <a:t>running --&gt; run </a:t>
            </a:r>
          </a:p>
          <a:p>
            <a:pPr marL="0" indent="0">
              <a:buNone/>
            </a:pPr>
            <a:r>
              <a:rPr lang="en-US" dirty="0"/>
              <a:t>city --&gt; </a:t>
            </a:r>
            <a:r>
              <a:rPr lang="en-US" dirty="0" err="1"/>
              <a:t>citi</a:t>
            </a:r>
            <a:r>
              <a:rPr lang="en-US" dirty="0"/>
              <a:t> </a:t>
            </a:r>
          </a:p>
          <a:p>
            <a:pPr marL="0" indent="0">
              <a:buNone/>
            </a:pPr>
            <a:r>
              <a:rPr lang="en-US" dirty="0"/>
              <a:t>cities --&gt; </a:t>
            </a:r>
            <a:r>
              <a:rPr lang="en-US" dirty="0" err="1"/>
              <a:t>citi</a:t>
            </a:r>
            <a:r>
              <a:rPr lang="en-US" dirty="0"/>
              <a:t> </a:t>
            </a:r>
          </a:p>
          <a:p>
            <a:pPr marL="0" indent="0">
              <a:buNone/>
            </a:pPr>
            <a:r>
              <a:rPr lang="en-US" dirty="0"/>
              <a:t>month --&gt; month </a:t>
            </a:r>
          </a:p>
          <a:p>
            <a:pPr marL="0" indent="0">
              <a:buNone/>
            </a:pPr>
            <a:r>
              <a:rPr lang="en-US" dirty="0"/>
              <a:t>monthly --&gt; </a:t>
            </a:r>
            <a:r>
              <a:rPr lang="en-US" dirty="0" err="1"/>
              <a:t>monthli</a:t>
            </a:r>
            <a:r>
              <a:rPr lang="en-US" dirty="0"/>
              <a:t> </a:t>
            </a:r>
          </a:p>
          <a:p>
            <a:pPr marL="0" indent="0">
              <a:buNone/>
            </a:pPr>
            <a:r>
              <a:rPr lang="en-US" dirty="0"/>
              <a:t>woman --&gt; woman </a:t>
            </a:r>
          </a:p>
          <a:p>
            <a:pPr marL="0" indent="0">
              <a:buNone/>
            </a:pPr>
            <a:r>
              <a:rPr lang="en-US" dirty="0"/>
              <a:t>women --&gt; women</a:t>
            </a:r>
          </a:p>
        </p:txBody>
      </p:sp>
    </p:spTree>
    <p:extLst>
      <p:ext uri="{BB962C8B-B14F-4D97-AF65-F5344CB8AC3E}">
        <p14:creationId xmlns:p14="http://schemas.microsoft.com/office/powerpoint/2010/main" val="1046342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C9341-9E02-B642-A905-CE3C503A28CD}"/>
              </a:ext>
            </a:extLst>
          </p:cNvPr>
          <p:cNvSpPr>
            <a:spLocks noGrp="1"/>
          </p:cNvSpPr>
          <p:nvPr>
            <p:ph type="title"/>
          </p:nvPr>
        </p:nvSpPr>
        <p:spPr/>
        <p:txBody>
          <a:bodyPr/>
          <a:lstStyle/>
          <a:p>
            <a:r>
              <a:rPr lang="en-US" dirty="0"/>
              <a:t>Token Normalization</a:t>
            </a:r>
          </a:p>
        </p:txBody>
      </p:sp>
      <p:sp>
        <p:nvSpPr>
          <p:cNvPr id="3" name="Content Placeholder 2">
            <a:extLst>
              <a:ext uri="{FF2B5EF4-FFF2-40B4-BE49-F238E27FC236}">
                <a16:creationId xmlns:a16="http://schemas.microsoft.com/office/drawing/2014/main" id="{46A06858-4782-1346-BB02-43156390513C}"/>
              </a:ext>
            </a:extLst>
          </p:cNvPr>
          <p:cNvSpPr>
            <a:spLocks noGrp="1"/>
          </p:cNvSpPr>
          <p:nvPr>
            <p:ph idx="1"/>
          </p:nvPr>
        </p:nvSpPr>
        <p:spPr/>
        <p:txBody>
          <a:bodyPr/>
          <a:lstStyle/>
          <a:p>
            <a:pPr marL="0" indent="0">
              <a:buNone/>
            </a:pPr>
            <a:r>
              <a:rPr lang="en-US" sz="3600" dirty="0"/>
              <a:t>Word Net </a:t>
            </a:r>
            <a:r>
              <a:rPr lang="en-US" sz="3600" dirty="0" err="1"/>
              <a:t>Lemmatizer</a:t>
            </a:r>
            <a:endParaRPr lang="en-US" sz="3600" dirty="0"/>
          </a:p>
          <a:p>
            <a:pPr lvl="1"/>
            <a:r>
              <a:rPr lang="en-US" sz="3200" dirty="0"/>
              <a:t>Uses the WordNet Database to lookup lemmas</a:t>
            </a:r>
          </a:p>
          <a:p>
            <a:pPr lvl="1"/>
            <a:r>
              <a:rPr lang="en-US" sz="3200" dirty="0" err="1"/>
              <a:t>nltk.stem.WordNetLemmatizer</a:t>
            </a:r>
            <a:endParaRPr lang="en-US" sz="3200" dirty="0"/>
          </a:p>
          <a:p>
            <a:pPr lvl="1"/>
            <a:r>
              <a:rPr lang="en-US" sz="3200" dirty="0"/>
              <a:t>Examples:</a:t>
            </a:r>
          </a:p>
          <a:p>
            <a:pPr lvl="2"/>
            <a:r>
              <a:rPr lang="en-US" sz="3200" dirty="0"/>
              <a:t>Feet </a:t>
            </a:r>
            <a:r>
              <a:rPr lang="en-US" sz="3200" dirty="0">
                <a:sym typeface="Wingdings" pitchFamily="2" charset="2"/>
              </a:rPr>
              <a:t></a:t>
            </a:r>
            <a:r>
              <a:rPr lang="en-US" sz="3200" dirty="0"/>
              <a:t> Foot</a:t>
            </a:r>
          </a:p>
          <a:p>
            <a:pPr lvl="2"/>
            <a:r>
              <a:rPr lang="en-US" sz="3200" dirty="0"/>
              <a:t>Wolves </a:t>
            </a:r>
            <a:r>
              <a:rPr lang="en-US" sz="3200" dirty="0">
                <a:sym typeface="Wingdings" pitchFamily="2" charset="2"/>
              </a:rPr>
              <a:t> Wolf</a:t>
            </a:r>
          </a:p>
          <a:p>
            <a:pPr lvl="2"/>
            <a:r>
              <a:rPr lang="en-US" sz="3200" dirty="0">
                <a:sym typeface="Wingdings" pitchFamily="2" charset="2"/>
              </a:rPr>
              <a:t>Cats  Cat</a:t>
            </a:r>
            <a:endParaRPr lang="en-US" sz="3200" dirty="0"/>
          </a:p>
          <a:p>
            <a:endParaRPr lang="en-US" dirty="0"/>
          </a:p>
          <a:p>
            <a:pPr marL="0" indent="0">
              <a:buNone/>
            </a:pPr>
            <a:endParaRPr lang="en-US" dirty="0"/>
          </a:p>
        </p:txBody>
      </p:sp>
    </p:spTree>
    <p:extLst>
      <p:ext uri="{BB962C8B-B14F-4D97-AF65-F5344CB8AC3E}">
        <p14:creationId xmlns:p14="http://schemas.microsoft.com/office/powerpoint/2010/main" val="23922320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F9B96-1799-0B47-8367-F64CA5FE4570}"/>
              </a:ext>
            </a:extLst>
          </p:cNvPr>
          <p:cNvSpPr>
            <a:spLocks noGrp="1"/>
          </p:cNvSpPr>
          <p:nvPr>
            <p:ph type="title"/>
          </p:nvPr>
        </p:nvSpPr>
        <p:spPr/>
        <p:txBody>
          <a:bodyPr/>
          <a:lstStyle/>
          <a:p>
            <a:r>
              <a:rPr lang="en-US" dirty="0"/>
              <a:t>Stemming </a:t>
            </a:r>
            <a:r>
              <a:rPr lang="en-US"/>
              <a:t>and Lemmatization</a:t>
            </a:r>
          </a:p>
        </p:txBody>
      </p:sp>
      <p:sp>
        <p:nvSpPr>
          <p:cNvPr id="3" name="Content Placeholder 2">
            <a:extLst>
              <a:ext uri="{FF2B5EF4-FFF2-40B4-BE49-F238E27FC236}">
                <a16:creationId xmlns:a16="http://schemas.microsoft.com/office/drawing/2014/main" id="{4D637476-AD60-2646-917A-C1E84F2D7E93}"/>
              </a:ext>
            </a:extLst>
          </p:cNvPr>
          <p:cNvSpPr>
            <a:spLocks noGrp="1"/>
          </p:cNvSpPr>
          <p:nvPr>
            <p:ph idx="1"/>
          </p:nvPr>
        </p:nvSpPr>
        <p:spPr>
          <a:xfrm>
            <a:off x="838200" y="1789765"/>
            <a:ext cx="10515600" cy="4351338"/>
          </a:xfrm>
        </p:spPr>
        <p:txBody>
          <a:bodyPr>
            <a:normAutofit/>
          </a:bodyPr>
          <a:lstStyle/>
          <a:p>
            <a:r>
              <a:rPr lang="en-US" b="1" dirty="0"/>
              <a:t>Stemming</a:t>
            </a:r>
            <a:r>
              <a:rPr lang="en-US" dirty="0"/>
              <a:t> algorithms work by cutting off the end or the beginning of the word, taking into account a list of common prefixes and suffixes that can be found in an inflected word. This indiscriminate cutting can be successful in some occasions, but not always, and that is why we affirm that this approach presents some limitations. Below we illustrate the method with examples in both English and Spanish.</a:t>
            </a:r>
          </a:p>
          <a:p>
            <a:endParaRPr lang="en-US" dirty="0"/>
          </a:p>
          <a:p>
            <a:pPr marL="0" indent="0">
              <a:buNone/>
            </a:pPr>
            <a:endParaRPr lang="en-US" dirty="0"/>
          </a:p>
          <a:p>
            <a:endParaRPr lang="en-US" b="1" dirty="0"/>
          </a:p>
          <a:p>
            <a:r>
              <a:rPr lang="en-US" b="1" dirty="0"/>
              <a:t>Lemmatization</a:t>
            </a:r>
            <a:r>
              <a:rPr lang="en-US" dirty="0"/>
              <a:t>, on the other hand, takes into consideration the morphological analysis of the words. To do so, it is necessary to have detailed dictionaries which the algorithm can look through to link the form back to its lemma. Again, you can see how it works with the same example words.</a:t>
            </a:r>
          </a:p>
          <a:p>
            <a:endParaRPr lang="en-US" dirty="0"/>
          </a:p>
        </p:txBody>
      </p:sp>
      <p:sp>
        <p:nvSpPr>
          <p:cNvPr id="6" name="Slide Number Placeholder 5">
            <a:extLst>
              <a:ext uri="{FF2B5EF4-FFF2-40B4-BE49-F238E27FC236}">
                <a16:creationId xmlns:a16="http://schemas.microsoft.com/office/drawing/2014/main" id="{B68B92AC-6431-A746-8900-517A0F863E82}"/>
              </a:ext>
            </a:extLst>
          </p:cNvPr>
          <p:cNvSpPr>
            <a:spLocks noGrp="1"/>
          </p:cNvSpPr>
          <p:nvPr>
            <p:ph type="sldNum" sz="quarter" idx="12"/>
          </p:nvPr>
        </p:nvSpPr>
        <p:spPr/>
        <p:txBody>
          <a:bodyPr/>
          <a:lstStyle/>
          <a:p>
            <a:fld id="{160D7AFB-DD53-4D4F-9404-D2F4B696591E}" type="slidenum">
              <a:rPr lang="en-US" smtClean="0"/>
              <a:t>25</a:t>
            </a:fld>
            <a:endParaRPr lang="en-US"/>
          </a:p>
        </p:txBody>
      </p:sp>
      <p:pic>
        <p:nvPicPr>
          <p:cNvPr id="8" name="Picture 7">
            <a:extLst>
              <a:ext uri="{FF2B5EF4-FFF2-40B4-BE49-F238E27FC236}">
                <a16:creationId xmlns:a16="http://schemas.microsoft.com/office/drawing/2014/main" id="{7D2632CF-4364-6344-B575-4FBF04DEBB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5476" y="3113635"/>
            <a:ext cx="2832100" cy="1511873"/>
          </a:xfrm>
          <a:prstGeom prst="rect">
            <a:avLst/>
          </a:prstGeom>
        </p:spPr>
      </p:pic>
      <p:pic>
        <p:nvPicPr>
          <p:cNvPr id="10" name="Picture 9">
            <a:extLst>
              <a:ext uri="{FF2B5EF4-FFF2-40B4-BE49-F238E27FC236}">
                <a16:creationId xmlns:a16="http://schemas.microsoft.com/office/drawing/2014/main" id="{EBB545B0-980A-D248-8541-BA92A86F04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749" y="5493076"/>
            <a:ext cx="4139251" cy="1207282"/>
          </a:xfrm>
          <a:prstGeom prst="rect">
            <a:avLst/>
          </a:prstGeom>
        </p:spPr>
      </p:pic>
    </p:spTree>
    <p:extLst>
      <p:ext uri="{BB962C8B-B14F-4D97-AF65-F5344CB8AC3E}">
        <p14:creationId xmlns:p14="http://schemas.microsoft.com/office/powerpoint/2010/main" val="2707554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611CB-C3DA-C74D-B3EB-383D04FC7E36}"/>
              </a:ext>
            </a:extLst>
          </p:cNvPr>
          <p:cNvSpPr>
            <a:spLocks noGrp="1"/>
          </p:cNvSpPr>
          <p:nvPr>
            <p:ph type="title"/>
          </p:nvPr>
        </p:nvSpPr>
        <p:spPr/>
        <p:txBody>
          <a:bodyPr/>
          <a:lstStyle/>
          <a:p>
            <a:r>
              <a:rPr lang="en-US" dirty="0"/>
              <a:t>Bag of words (</a:t>
            </a:r>
            <a:r>
              <a:rPr lang="en-US" dirty="0" err="1"/>
              <a:t>BoW</a:t>
            </a:r>
            <a:r>
              <a:rPr lang="en-US" dirty="0"/>
              <a:t>)</a:t>
            </a:r>
          </a:p>
        </p:txBody>
      </p:sp>
      <p:sp>
        <p:nvSpPr>
          <p:cNvPr id="3" name="Content Placeholder 2">
            <a:extLst>
              <a:ext uri="{FF2B5EF4-FFF2-40B4-BE49-F238E27FC236}">
                <a16:creationId xmlns:a16="http://schemas.microsoft.com/office/drawing/2014/main" id="{1BE80BE6-BC7D-0347-B4B2-F92497F86588}"/>
              </a:ext>
            </a:extLst>
          </p:cNvPr>
          <p:cNvSpPr>
            <a:spLocks noGrp="1"/>
          </p:cNvSpPr>
          <p:nvPr>
            <p:ph idx="1"/>
          </p:nvPr>
        </p:nvSpPr>
        <p:spPr>
          <a:xfrm>
            <a:off x="600074" y="1439180"/>
            <a:ext cx="10982325" cy="4351338"/>
          </a:xfrm>
        </p:spPr>
        <p:txBody>
          <a:bodyPr>
            <a:noAutofit/>
          </a:bodyPr>
          <a:lstStyle/>
          <a:p>
            <a:r>
              <a:rPr lang="en-US" sz="2800" dirty="0"/>
              <a:t>Basic method for finding topics in a text</a:t>
            </a:r>
          </a:p>
          <a:p>
            <a:r>
              <a:rPr lang="en-US" sz="2800" dirty="0"/>
              <a:t>Can be a great way to determine the significant words in a text </a:t>
            </a:r>
          </a:p>
          <a:p>
            <a:r>
              <a:rPr lang="en-US" sz="2800" dirty="0"/>
              <a:t>The more frequent a word, the more important it might be</a:t>
            </a:r>
          </a:p>
          <a:p>
            <a:r>
              <a:rPr lang="en-US" sz="2800" dirty="0"/>
              <a:t>We loose word order</a:t>
            </a:r>
          </a:p>
          <a:p>
            <a:pPr marL="0" indent="0">
              <a:buNone/>
            </a:pPr>
            <a:r>
              <a:rPr lang="en-US" sz="2800" dirty="0"/>
              <a:t>Example: </a:t>
            </a:r>
          </a:p>
          <a:p>
            <a:pPr marL="0" indent="0">
              <a:buNone/>
            </a:pPr>
            <a:r>
              <a:rPr lang="en-US" sz="2800" dirty="0">
                <a:solidFill>
                  <a:srgbClr val="C00000"/>
                </a:solidFill>
              </a:rPr>
              <a:t>Text: "The cat is in the box. The cat likes the box. </a:t>
            </a:r>
          </a:p>
          <a:p>
            <a:pPr marL="0" indent="0">
              <a:buNone/>
            </a:pPr>
            <a:r>
              <a:rPr lang="en-US" sz="2800" dirty="0">
                <a:solidFill>
                  <a:srgbClr val="C00000"/>
                </a:solidFill>
              </a:rPr>
              <a:t>The box is over the cat.”</a:t>
            </a:r>
          </a:p>
          <a:p>
            <a:pPr marL="0" indent="0">
              <a:buNone/>
            </a:pPr>
            <a:r>
              <a:rPr lang="en-US" sz="2800" dirty="0">
                <a:solidFill>
                  <a:srgbClr val="C00000"/>
                </a:solidFill>
              </a:rPr>
              <a:t>”the": 6, "box": 3, "cat": 3, "is": 2</a:t>
            </a:r>
            <a:br>
              <a:rPr lang="en-US" sz="2800" dirty="0">
                <a:solidFill>
                  <a:srgbClr val="C00000"/>
                </a:solidFill>
              </a:rPr>
            </a:br>
            <a:r>
              <a:rPr lang="en-US" sz="2800" dirty="0">
                <a:solidFill>
                  <a:srgbClr val="C00000"/>
                </a:solidFill>
              </a:rPr>
              <a:t>"in": 1, "likes": 1, "over": 1  </a:t>
            </a:r>
          </a:p>
        </p:txBody>
      </p:sp>
      <p:pic>
        <p:nvPicPr>
          <p:cNvPr id="4" name="Picture 2" descr="Image result for bag">
            <a:extLst>
              <a:ext uri="{FF2B5EF4-FFF2-40B4-BE49-F238E27FC236}">
                <a16:creationId xmlns:a16="http://schemas.microsoft.com/office/drawing/2014/main" id="{61EADD98-1301-A647-9E0E-FB05BA38E2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44025" y="4000500"/>
            <a:ext cx="2657475" cy="26574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D267A6D-BB49-D941-8B2B-E7BC156706CF}"/>
              </a:ext>
            </a:extLst>
          </p:cNvPr>
          <p:cNvSpPr txBox="1"/>
          <p:nvPr/>
        </p:nvSpPr>
        <p:spPr>
          <a:xfrm>
            <a:off x="9519089" y="5417508"/>
            <a:ext cx="2482411" cy="584775"/>
          </a:xfrm>
          <a:prstGeom prst="rect">
            <a:avLst/>
          </a:prstGeom>
          <a:noFill/>
        </p:spPr>
        <p:txBody>
          <a:bodyPr wrap="none" rtlCol="0">
            <a:spAutoFit/>
          </a:bodyPr>
          <a:lstStyle/>
          <a:p>
            <a:r>
              <a:rPr lang="en-US" sz="3200" dirty="0"/>
              <a:t>Cat, Box, Like,</a:t>
            </a:r>
          </a:p>
        </p:txBody>
      </p:sp>
    </p:spTree>
    <p:extLst>
      <p:ext uri="{BB962C8B-B14F-4D97-AF65-F5344CB8AC3E}">
        <p14:creationId xmlns:p14="http://schemas.microsoft.com/office/powerpoint/2010/main" val="2966892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B307D-8653-0743-A8A5-230E2FC64BB6}"/>
              </a:ext>
            </a:extLst>
          </p:cNvPr>
          <p:cNvSpPr>
            <a:spLocks noGrp="1"/>
          </p:cNvSpPr>
          <p:nvPr>
            <p:ph type="title"/>
          </p:nvPr>
        </p:nvSpPr>
        <p:spPr/>
        <p:txBody>
          <a:bodyPr/>
          <a:lstStyle/>
          <a:p>
            <a:r>
              <a:rPr lang="en-US" dirty="0"/>
              <a:t>Bag of words - Text Vectorization</a:t>
            </a:r>
          </a:p>
        </p:txBody>
      </p:sp>
      <p:sp>
        <p:nvSpPr>
          <p:cNvPr id="3" name="Content Placeholder 2">
            <a:extLst>
              <a:ext uri="{FF2B5EF4-FFF2-40B4-BE49-F238E27FC236}">
                <a16:creationId xmlns:a16="http://schemas.microsoft.com/office/drawing/2014/main" id="{792F61CB-36B6-6044-9D9C-CDC645889010}"/>
              </a:ext>
            </a:extLst>
          </p:cNvPr>
          <p:cNvSpPr>
            <a:spLocks noGrp="1"/>
          </p:cNvSpPr>
          <p:nvPr>
            <p:ph idx="1"/>
          </p:nvPr>
        </p:nvSpPr>
        <p:spPr>
          <a:xfrm>
            <a:off x="415925" y="1324255"/>
            <a:ext cx="10515600" cy="3144805"/>
          </a:xfrm>
        </p:spPr>
        <p:txBody>
          <a:bodyPr>
            <a:noAutofit/>
          </a:bodyPr>
          <a:lstStyle/>
          <a:p>
            <a:r>
              <a:rPr lang="en-US" sz="2400" b="1" dirty="0"/>
              <a:t>One possible approach: </a:t>
            </a:r>
          </a:p>
          <a:p>
            <a:pPr lvl="1"/>
            <a:r>
              <a:rPr lang="en-US" dirty="0"/>
              <a:t>Each entry describes a document</a:t>
            </a:r>
          </a:p>
          <a:p>
            <a:pPr lvl="1"/>
            <a:r>
              <a:rPr lang="en-US" dirty="0"/>
              <a:t>Attribute describe whether or not a term appears in the in the document Example: Term frequency table document </a:t>
            </a:r>
          </a:p>
          <a:p>
            <a:pPr marL="201168" lvl="1" indent="0">
              <a:buNone/>
            </a:pPr>
            <a:r>
              <a:rPr lang="en-US" b="1" dirty="0"/>
              <a:t>Another approach:</a:t>
            </a:r>
          </a:p>
          <a:p>
            <a:pPr lvl="1"/>
            <a:r>
              <a:rPr lang="en-US" dirty="0"/>
              <a:t>Attributes represent the frequency in which a term appears in the document</a:t>
            </a:r>
            <a:endParaRPr lang="en-US" sz="2400" dirty="0"/>
          </a:p>
          <a:p>
            <a:endParaRPr lang="en-US" sz="2400" dirty="0"/>
          </a:p>
        </p:txBody>
      </p:sp>
      <p:sp>
        <p:nvSpPr>
          <p:cNvPr id="6" name="Slide Number Placeholder 5">
            <a:extLst>
              <a:ext uri="{FF2B5EF4-FFF2-40B4-BE49-F238E27FC236}">
                <a16:creationId xmlns:a16="http://schemas.microsoft.com/office/drawing/2014/main" id="{34B4EBD5-6659-8547-80B9-62638F90653F}"/>
              </a:ext>
            </a:extLst>
          </p:cNvPr>
          <p:cNvSpPr>
            <a:spLocks noGrp="1"/>
          </p:cNvSpPr>
          <p:nvPr>
            <p:ph type="sldNum" sz="quarter" idx="12"/>
          </p:nvPr>
        </p:nvSpPr>
        <p:spPr>
          <a:xfrm>
            <a:off x="8610600" y="5842000"/>
            <a:ext cx="2743200" cy="365125"/>
          </a:xfrm>
        </p:spPr>
        <p:txBody>
          <a:bodyPr/>
          <a:lstStyle/>
          <a:p>
            <a:fld id="{160D7AFB-DD53-4D4F-9404-D2F4B696591E}" type="slidenum">
              <a:rPr lang="en-US" smtClean="0"/>
              <a:t>27</a:t>
            </a:fld>
            <a:endParaRPr lang="en-US"/>
          </a:p>
        </p:txBody>
      </p:sp>
      <p:pic>
        <p:nvPicPr>
          <p:cNvPr id="8" name="Picture 7">
            <a:extLst>
              <a:ext uri="{FF2B5EF4-FFF2-40B4-BE49-F238E27FC236}">
                <a16:creationId xmlns:a16="http://schemas.microsoft.com/office/drawing/2014/main" id="{58796998-67C8-CC43-9B5C-AE2AD1C84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925" y="4392580"/>
            <a:ext cx="5680075" cy="1854480"/>
          </a:xfrm>
          <a:prstGeom prst="rect">
            <a:avLst/>
          </a:prstGeom>
        </p:spPr>
      </p:pic>
      <p:pic>
        <p:nvPicPr>
          <p:cNvPr id="12" name="Picture 11">
            <a:extLst>
              <a:ext uri="{FF2B5EF4-FFF2-40B4-BE49-F238E27FC236}">
                <a16:creationId xmlns:a16="http://schemas.microsoft.com/office/drawing/2014/main" id="{BC220B70-DCBF-7C48-85E6-1E2371A4CB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0" y="4469060"/>
            <a:ext cx="5448300" cy="1841500"/>
          </a:xfrm>
          <a:prstGeom prst="rect">
            <a:avLst/>
          </a:prstGeom>
        </p:spPr>
      </p:pic>
    </p:spTree>
    <p:extLst>
      <p:ext uri="{BB962C8B-B14F-4D97-AF65-F5344CB8AC3E}">
        <p14:creationId xmlns:p14="http://schemas.microsoft.com/office/powerpoint/2010/main" val="31735417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altLang="zh-TW" sz="2800" dirty="0"/>
              <a:t>Google</a:t>
            </a:r>
            <a:r>
              <a:rPr lang="zh-TW" altLang="en-US" sz="2800" dirty="0"/>
              <a:t> </a:t>
            </a:r>
            <a:r>
              <a:rPr lang="en-US" altLang="zh-TW" sz="2800" dirty="0"/>
              <a:t>Book</a:t>
            </a:r>
            <a:r>
              <a:rPr lang="zh-TW" altLang="en-US" sz="2800" dirty="0"/>
              <a:t> </a:t>
            </a:r>
            <a:r>
              <a:rPr lang="en-US" sz="2800" dirty="0"/>
              <a:t>https://</a:t>
            </a:r>
            <a:r>
              <a:rPr lang="en-US" sz="2800" dirty="0" err="1"/>
              <a:t>code.google.com</a:t>
            </a:r>
            <a:r>
              <a:rPr lang="en-US" sz="2800" dirty="0"/>
              <a:t>/archive/p/word2vec</a:t>
            </a:r>
          </a:p>
          <a:p>
            <a:pPr lvl="1"/>
            <a:r>
              <a:rPr lang="en-US" altLang="zh-TW" sz="2800" dirty="0"/>
              <a:t>100</a:t>
            </a:r>
            <a:r>
              <a:rPr lang="zh-TW" altLang="en-US" sz="2800" dirty="0"/>
              <a:t> </a:t>
            </a:r>
            <a:r>
              <a:rPr lang="en-US" altLang="zh-TW" sz="2800" dirty="0"/>
              <a:t>billion</a:t>
            </a:r>
            <a:r>
              <a:rPr lang="zh-TW" altLang="en-US" sz="2800" dirty="0"/>
              <a:t> </a:t>
            </a:r>
            <a:r>
              <a:rPr lang="en-US" altLang="zh-TW" sz="2800" dirty="0"/>
              <a:t>tokens,</a:t>
            </a:r>
            <a:r>
              <a:rPr lang="zh-TW" altLang="en-US" sz="2800" dirty="0"/>
              <a:t> </a:t>
            </a:r>
            <a:r>
              <a:rPr lang="en-US" altLang="zh-TW" sz="2800" dirty="0"/>
              <a:t>300</a:t>
            </a:r>
            <a:r>
              <a:rPr lang="zh-TW" altLang="en-US" sz="2800" dirty="0"/>
              <a:t> </a:t>
            </a:r>
            <a:r>
              <a:rPr lang="en-US" altLang="zh-TW" sz="2800" dirty="0"/>
              <a:t>dimension,</a:t>
            </a:r>
            <a:r>
              <a:rPr lang="zh-TW" altLang="en-US" sz="2800" dirty="0"/>
              <a:t> </a:t>
            </a:r>
            <a:r>
              <a:rPr lang="en-US" altLang="zh-TW" sz="2800" dirty="0"/>
              <a:t>3M</a:t>
            </a:r>
            <a:r>
              <a:rPr lang="zh-TW" altLang="en-US" sz="2800" dirty="0"/>
              <a:t> </a:t>
            </a:r>
            <a:r>
              <a:rPr lang="en-US" altLang="zh-TW" sz="2800" dirty="0"/>
              <a:t>words</a:t>
            </a:r>
          </a:p>
          <a:p>
            <a:pPr lvl="1"/>
            <a:endParaRPr lang="en-US" sz="2800" dirty="0"/>
          </a:p>
          <a:p>
            <a:pPr lvl="1"/>
            <a:endParaRPr lang="en-US" sz="2800" dirty="0"/>
          </a:p>
          <a:p>
            <a:r>
              <a:rPr lang="en-US" altLang="zh-TW" sz="2800" dirty="0"/>
              <a:t>Glove</a:t>
            </a:r>
            <a:r>
              <a:rPr lang="zh-TW" altLang="en-US" sz="2800" dirty="0"/>
              <a:t> </a:t>
            </a:r>
            <a:r>
              <a:rPr lang="en-US" altLang="zh-TW" sz="2800" dirty="0"/>
              <a:t>project</a:t>
            </a:r>
            <a:br>
              <a:rPr lang="en-US" altLang="zh-TW" sz="2800" dirty="0"/>
            </a:br>
            <a:r>
              <a:rPr lang="en-US" sz="2800" dirty="0"/>
              <a:t>http://</a:t>
            </a:r>
            <a:r>
              <a:rPr lang="en-US" sz="2800" dirty="0" err="1"/>
              <a:t>nlp.stanford.edu</a:t>
            </a:r>
            <a:r>
              <a:rPr lang="en-US" sz="2800" dirty="0"/>
              <a:t>/projects/glove/</a:t>
            </a:r>
          </a:p>
          <a:p>
            <a:pPr lvl="1"/>
            <a:r>
              <a:rPr lang="en-US" altLang="zh-TW" sz="2800" dirty="0"/>
              <a:t>Pre-trained</a:t>
            </a:r>
            <a:r>
              <a:rPr lang="zh-TW" altLang="en-US" sz="2800" dirty="0"/>
              <a:t> </a:t>
            </a:r>
            <a:r>
              <a:rPr lang="en-US" altLang="zh-TW" sz="2800" dirty="0"/>
              <a:t>word</a:t>
            </a:r>
            <a:r>
              <a:rPr lang="zh-TW" altLang="en-US" sz="2800" dirty="0"/>
              <a:t> </a:t>
            </a:r>
            <a:r>
              <a:rPr lang="en-US" altLang="zh-TW" sz="2800" dirty="0"/>
              <a:t>vectors</a:t>
            </a:r>
            <a:r>
              <a:rPr lang="zh-TW" altLang="en-US" sz="2800" dirty="0"/>
              <a:t> </a:t>
            </a:r>
            <a:r>
              <a:rPr lang="en-US" altLang="zh-TW" sz="2800" dirty="0"/>
              <a:t>of</a:t>
            </a:r>
            <a:r>
              <a:rPr lang="zh-TW" altLang="en-US" sz="2800" dirty="0"/>
              <a:t> </a:t>
            </a:r>
            <a:r>
              <a:rPr lang="en-US" altLang="zh-TW" sz="2800" dirty="0"/>
              <a:t>Wiki</a:t>
            </a:r>
            <a:r>
              <a:rPr lang="zh-TW" altLang="en-US" sz="2800" dirty="0"/>
              <a:t> </a:t>
            </a:r>
            <a:r>
              <a:rPr lang="en-US" altLang="zh-TW" sz="2800" dirty="0"/>
              <a:t>(6B),</a:t>
            </a:r>
            <a:r>
              <a:rPr lang="zh-TW" altLang="en-US" sz="2800" dirty="0"/>
              <a:t> </a:t>
            </a:r>
            <a:r>
              <a:rPr lang="en-US" altLang="zh-TW" sz="2800" dirty="0"/>
              <a:t>web</a:t>
            </a:r>
            <a:r>
              <a:rPr lang="zh-TW" altLang="en-US" sz="2800" dirty="0"/>
              <a:t> </a:t>
            </a:r>
            <a:r>
              <a:rPr lang="en-US" altLang="zh-TW" sz="2800" dirty="0"/>
              <a:t>crawl</a:t>
            </a:r>
            <a:r>
              <a:rPr lang="zh-TW" altLang="en-US" sz="2800" dirty="0"/>
              <a:t> </a:t>
            </a:r>
            <a:r>
              <a:rPr lang="en-US" altLang="zh-TW" sz="2800" dirty="0"/>
              <a:t>data</a:t>
            </a:r>
            <a:r>
              <a:rPr lang="zh-TW" altLang="en-US" sz="2800" dirty="0"/>
              <a:t> </a:t>
            </a:r>
            <a:r>
              <a:rPr lang="en-US" altLang="zh-TW" sz="2800" dirty="0"/>
              <a:t>(840B),</a:t>
            </a:r>
            <a:r>
              <a:rPr lang="zh-TW" altLang="en-US" sz="2800" dirty="0"/>
              <a:t> </a:t>
            </a:r>
            <a:r>
              <a:rPr lang="en-US" altLang="zh-TW" sz="2800" dirty="0"/>
              <a:t>twitter</a:t>
            </a:r>
            <a:r>
              <a:rPr lang="zh-TW" altLang="en-US" sz="2800" dirty="0"/>
              <a:t> </a:t>
            </a:r>
            <a:r>
              <a:rPr lang="en-US" altLang="zh-TW" sz="2800" dirty="0"/>
              <a:t>(27B)</a:t>
            </a:r>
            <a:endParaRPr lang="en-US" sz="2800" dirty="0"/>
          </a:p>
        </p:txBody>
      </p:sp>
      <p:sp>
        <p:nvSpPr>
          <p:cNvPr id="5" name="Slide Number Placeholder 4"/>
          <p:cNvSpPr>
            <a:spLocks noGrp="1"/>
          </p:cNvSpPr>
          <p:nvPr>
            <p:ph type="sldNum" sz="quarter" idx="12"/>
          </p:nvPr>
        </p:nvSpPr>
        <p:spPr/>
        <p:txBody>
          <a:bodyPr/>
          <a:lstStyle/>
          <a:p>
            <a:fld id="{5E6A3C3A-A029-4573-BC04-5DA27903A743}" type="slidenum">
              <a:rPr lang="en-US" smtClean="0"/>
              <a:t>28</a:t>
            </a:fld>
            <a:endParaRPr lang="en-US" dirty="0"/>
          </a:p>
        </p:txBody>
      </p:sp>
      <p:pic>
        <p:nvPicPr>
          <p:cNvPr id="6" name="Picture 5"/>
          <p:cNvPicPr>
            <a:picLocks noChangeAspect="1"/>
          </p:cNvPicPr>
          <p:nvPr/>
        </p:nvPicPr>
        <p:blipFill>
          <a:blip r:embed="rId2"/>
          <a:stretch>
            <a:fillRect/>
          </a:stretch>
        </p:blipFill>
        <p:spPr>
          <a:xfrm>
            <a:off x="7218219" y="2891084"/>
            <a:ext cx="3230482" cy="1406691"/>
          </a:xfrm>
          <a:prstGeom prst="rect">
            <a:avLst/>
          </a:prstGeom>
        </p:spPr>
      </p:pic>
      <p:sp>
        <p:nvSpPr>
          <p:cNvPr id="8" name="Title 1">
            <a:extLst>
              <a:ext uri="{FF2B5EF4-FFF2-40B4-BE49-F238E27FC236}">
                <a16:creationId xmlns:a16="http://schemas.microsoft.com/office/drawing/2014/main" id="{9BEEE56A-6728-3046-8C36-E3509A5DA376}"/>
              </a:ext>
            </a:extLst>
          </p:cNvPr>
          <p:cNvSpPr>
            <a:spLocks noGrp="1"/>
          </p:cNvSpPr>
          <p:nvPr>
            <p:ph type="title"/>
          </p:nvPr>
        </p:nvSpPr>
        <p:spPr>
          <a:xfrm>
            <a:off x="238125" y="236475"/>
            <a:ext cx="11820525" cy="799246"/>
          </a:xfrm>
        </p:spPr>
        <p:txBody>
          <a:bodyPr/>
          <a:lstStyle/>
          <a:p>
            <a:r>
              <a:rPr lang="en-US" dirty="0"/>
              <a:t>How to represent a word (word embedding)</a:t>
            </a:r>
          </a:p>
        </p:txBody>
      </p:sp>
    </p:spTree>
    <p:extLst>
      <p:ext uri="{BB962C8B-B14F-4D97-AF65-F5344CB8AC3E}">
        <p14:creationId xmlns:p14="http://schemas.microsoft.com/office/powerpoint/2010/main" val="25245742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Vector representation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600" dirty="0"/>
                  <a:t>Discrete </a:t>
                </a:r>
                <a14:m>
                  <m:oMath xmlns:m="http://schemas.openxmlformats.org/officeDocument/2006/math">
                    <m:r>
                      <a:rPr lang="en-US" sz="2600" i="1">
                        <a:latin typeface="Cambria Math" charset="0"/>
                      </a:rPr>
                      <m:t>⇒</m:t>
                    </m:r>
                  </m:oMath>
                </a14:m>
                <a:r>
                  <a:rPr lang="en-US" sz="2600" dirty="0"/>
                  <a:t> distributed representations </a:t>
                </a:r>
              </a:p>
              <a:p>
                <a:r>
                  <a:rPr lang="en-US" sz="2600" dirty="0"/>
                  <a:t>Word meanings are vector of “</a:t>
                </a:r>
                <a:r>
                  <a:rPr lang="en-US" sz="2600" b="1" dirty="0"/>
                  <a:t>basic concept</a:t>
                </a:r>
                <a:r>
                  <a:rPr lang="en-US" sz="2600" dirty="0"/>
                  <a:t>”</a:t>
                </a:r>
              </a:p>
              <a:p>
                <a:pPr lvl="1"/>
                <a:r>
                  <a:rPr lang="en-US" dirty="0"/>
                  <a:t>What are “basic concept”?</a:t>
                </a:r>
              </a:p>
              <a:p>
                <a:pPr lvl="1"/>
                <a:r>
                  <a:rPr lang="en-US" dirty="0"/>
                  <a:t>How to assign weights?</a:t>
                </a:r>
              </a:p>
              <a:p>
                <a:pPr lvl="1"/>
                <a:r>
                  <a:rPr lang="en-US" dirty="0"/>
                  <a:t>How to define the similarity/distance?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858" t="-1741"/>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29</a:t>
            </a:fld>
            <a:endParaRPr lang="en-US" dirty="0"/>
          </a:p>
        </p:txBody>
      </p:sp>
      <mc:AlternateContent xmlns:mc="http://schemas.openxmlformats.org/markup-compatibility/2006" xmlns:a14="http://schemas.microsoft.com/office/drawing/2010/main">
        <mc:Choice Requires="a14">
          <p:sp>
            <p:nvSpPr>
              <p:cNvPr id="6" name="TextBox 5"/>
              <p:cNvSpPr txBox="1"/>
              <p:nvPr/>
            </p:nvSpPr>
            <p:spPr>
              <a:xfrm>
                <a:off x="6733853" y="1361834"/>
                <a:ext cx="5083443" cy="1204689"/>
              </a:xfrm>
              <a:prstGeom prst="rect">
                <a:avLst/>
              </a:prstGeom>
              <a:noFill/>
            </p:spPr>
            <p:txBody>
              <a:bodyPr wrap="none" rtlCol="0">
                <a:spAutoFit/>
              </a:bodyPr>
              <a:lstStyle/>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𝑘𝑖𝑛𝑔</m:t>
                        </m:r>
                      </m:sub>
                    </m:sSub>
                    <m:r>
                      <a:rPr lang="en-US" i="1">
                        <a:latin typeface="Cambria Math" charset="0"/>
                      </a:rPr>
                      <m:t>=</m:t>
                    </m:r>
                  </m:oMath>
                </a14:m>
                <a:r>
                  <a:rPr lang="en-US" dirty="0"/>
                  <a:t>   [0.8	0.9	0.1	0	</a:t>
                </a:r>
                <a:r>
                  <a:rPr lang="is-IS" dirty="0"/>
                  <a:t>… ]</a:t>
                </a:r>
                <a:endParaRPr lang="en-US" dirty="0"/>
              </a:p>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𝑞𝑢𝑒𝑒𝑛</m:t>
                        </m:r>
                      </m:sub>
                    </m:sSub>
                    <m:r>
                      <a:rPr lang="en-US" i="1">
                        <a:latin typeface="Cambria Math" charset="0"/>
                      </a:rPr>
                      <m:t>=</m:t>
                    </m:r>
                  </m:oMath>
                </a14:m>
                <a:r>
                  <a:rPr lang="en-US" dirty="0"/>
                  <a:t> [0.8	0.1	0.8	0	</a:t>
                </a:r>
                <a:r>
                  <a:rPr lang="is-IS" dirty="0"/>
                  <a:t>… ]</a:t>
                </a:r>
              </a:p>
              <a:p>
                <a14:m>
                  <m:oMath xmlns:m="http://schemas.openxmlformats.org/officeDocument/2006/math">
                    <m:sSub>
                      <m:sSubPr>
                        <m:ctrlPr>
                          <a:rPr lang="en-US" i="1">
                            <a:latin typeface="Cambria Math" panose="02040503050406030204" pitchFamily="18" charset="0"/>
                          </a:rPr>
                        </m:ctrlPr>
                      </m:sSubPr>
                      <m:e>
                        <m:r>
                          <a:rPr lang="en-US" i="1">
                            <a:latin typeface="Cambria Math" charset="0"/>
                          </a:rPr>
                          <m:t>𝑣</m:t>
                        </m:r>
                      </m:e>
                      <m:sub>
                        <m:r>
                          <a:rPr lang="en-US" i="1">
                            <a:latin typeface="Cambria Math" charset="0"/>
                          </a:rPr>
                          <m:t>𝑎𝑝𝑝𝑙𝑦</m:t>
                        </m:r>
                      </m:sub>
                    </m:sSub>
                    <m:r>
                      <a:rPr lang="en-US" i="1">
                        <a:latin typeface="Cambria Math" charset="0"/>
                      </a:rPr>
                      <m:t>=</m:t>
                    </m:r>
                  </m:oMath>
                </a14:m>
                <a:r>
                  <a:rPr lang="en-US" dirty="0"/>
                  <a:t> [0.1	0.2	0.1 	0.8	</a:t>
                </a:r>
                <a:r>
                  <a:rPr lang="is-IS" dirty="0"/>
                  <a:t>… ]</a:t>
                </a:r>
              </a:p>
              <a:p>
                <a:r>
                  <a:rPr lang="en-US" sz="1400" dirty="0">
                    <a:solidFill>
                      <a:srgbClr val="3C58AD"/>
                    </a:solidFill>
                  </a:rPr>
                  <a:t>	royalty    masculinity     femininity      eatable </a:t>
                </a:r>
              </a:p>
            </p:txBody>
          </p:sp>
        </mc:Choice>
        <mc:Fallback xmlns="">
          <p:sp>
            <p:nvSpPr>
              <p:cNvPr id="6" name="TextBox 5"/>
              <p:cNvSpPr txBox="1">
                <a:spLocks noRot="1" noChangeAspect="1" noMove="1" noResize="1" noEditPoints="1" noAdjustHandles="1" noChangeArrowheads="1" noChangeShapeType="1" noTextEdit="1"/>
              </p:cNvSpPr>
              <p:nvPr/>
            </p:nvSpPr>
            <p:spPr>
              <a:xfrm>
                <a:off x="6733853" y="1361834"/>
                <a:ext cx="5083443" cy="1204689"/>
              </a:xfrm>
              <a:prstGeom prst="rect">
                <a:avLst/>
              </a:prstGeom>
              <a:blipFill>
                <a:blip r:embed="rId3"/>
                <a:stretch>
                  <a:fillRect t="-1042" b="-4167"/>
                </a:stretch>
              </a:blipFill>
            </p:spPr>
            <p:txBody>
              <a:bodyPr/>
              <a:lstStyle/>
              <a:p>
                <a:r>
                  <a:rPr lang="en-US">
                    <a:noFill/>
                  </a:rPr>
                  <a:t> </a:t>
                </a:r>
              </a:p>
            </p:txBody>
          </p:sp>
        </mc:Fallback>
      </mc:AlternateContent>
      <p:grpSp>
        <p:nvGrpSpPr>
          <p:cNvPr id="7" name="Group 30">
            <a:extLst>
              <a:ext uri="{FF2B5EF4-FFF2-40B4-BE49-F238E27FC236}">
                <a16:creationId xmlns:a16="http://schemas.microsoft.com/office/drawing/2014/main" id="{26089A6A-4C52-0146-BBD3-537A32E0C53C}"/>
              </a:ext>
            </a:extLst>
          </p:cNvPr>
          <p:cNvGrpSpPr>
            <a:grpSpLocks/>
          </p:cNvGrpSpPr>
          <p:nvPr/>
        </p:nvGrpSpPr>
        <p:grpSpPr bwMode="auto">
          <a:xfrm>
            <a:off x="6417438" y="3272725"/>
            <a:ext cx="2576527" cy="2583572"/>
            <a:chOff x="1440" y="1344"/>
            <a:chExt cx="2736" cy="2160"/>
          </a:xfrm>
        </p:grpSpPr>
        <p:sp>
          <p:nvSpPr>
            <p:cNvPr id="8" name="AutoShape 3">
              <a:extLst>
                <a:ext uri="{FF2B5EF4-FFF2-40B4-BE49-F238E27FC236}">
                  <a16:creationId xmlns:a16="http://schemas.microsoft.com/office/drawing/2014/main" id="{3E4FDAD2-6555-4F41-8D1D-037FD740F03C}"/>
                </a:ext>
              </a:extLst>
            </p:cNvPr>
            <p:cNvSpPr>
              <a:spLocks noChangeArrowheads="1"/>
            </p:cNvSpPr>
            <p:nvPr/>
          </p:nvSpPr>
          <p:spPr bwMode="auto">
            <a:xfrm>
              <a:off x="1632" y="1488"/>
              <a:ext cx="2448" cy="1872"/>
            </a:xfrm>
            <a:prstGeom prst="cube">
              <a:avLst>
                <a:gd name="adj" fmla="val 25000"/>
              </a:avLst>
            </a:prstGeom>
            <a:noFill/>
            <a:ln w="12700">
              <a:solidFill>
                <a:schemeClr val="tx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9" name="Group 29">
              <a:extLst>
                <a:ext uri="{FF2B5EF4-FFF2-40B4-BE49-F238E27FC236}">
                  <a16:creationId xmlns:a16="http://schemas.microsoft.com/office/drawing/2014/main" id="{28D2F329-5CF5-6A4D-B983-E78FA9639845}"/>
                </a:ext>
              </a:extLst>
            </p:cNvPr>
            <p:cNvGrpSpPr>
              <a:grpSpLocks/>
            </p:cNvGrpSpPr>
            <p:nvPr/>
          </p:nvGrpSpPr>
          <p:grpSpPr bwMode="auto">
            <a:xfrm>
              <a:off x="1440" y="1344"/>
              <a:ext cx="2736" cy="2160"/>
              <a:chOff x="1440" y="1344"/>
              <a:chExt cx="2736" cy="2160"/>
            </a:xfrm>
          </p:grpSpPr>
          <p:sp>
            <p:nvSpPr>
              <p:cNvPr id="10" name="Line 4">
                <a:extLst>
                  <a:ext uri="{FF2B5EF4-FFF2-40B4-BE49-F238E27FC236}">
                    <a16:creationId xmlns:a16="http://schemas.microsoft.com/office/drawing/2014/main" id="{7AC6DF1A-1F3C-4A4C-8037-21DC6370DA11}"/>
                  </a:ext>
                </a:extLst>
              </p:cNvPr>
              <p:cNvSpPr>
                <a:spLocks noChangeShapeType="1"/>
              </p:cNvSpPr>
              <p:nvPr/>
            </p:nvSpPr>
            <p:spPr bwMode="auto">
              <a:xfrm flipH="1">
                <a:off x="1440" y="2880"/>
                <a:ext cx="672" cy="624"/>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Line 5">
                <a:extLst>
                  <a:ext uri="{FF2B5EF4-FFF2-40B4-BE49-F238E27FC236}">
                    <a16:creationId xmlns:a16="http://schemas.microsoft.com/office/drawing/2014/main" id="{53E3FFDA-2950-AA4A-BAC7-FBB2A679485C}"/>
                  </a:ext>
                </a:extLst>
              </p:cNvPr>
              <p:cNvSpPr>
                <a:spLocks noChangeShapeType="1"/>
              </p:cNvSpPr>
              <p:nvPr/>
            </p:nvSpPr>
            <p:spPr bwMode="auto">
              <a:xfrm>
                <a:off x="2112" y="2880"/>
                <a:ext cx="2064"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Line 6">
                <a:extLst>
                  <a:ext uri="{FF2B5EF4-FFF2-40B4-BE49-F238E27FC236}">
                    <a16:creationId xmlns:a16="http://schemas.microsoft.com/office/drawing/2014/main" id="{4342D27A-FC67-104D-A589-279097B0FE58}"/>
                  </a:ext>
                </a:extLst>
              </p:cNvPr>
              <p:cNvSpPr>
                <a:spLocks noChangeShapeType="1"/>
              </p:cNvSpPr>
              <p:nvPr/>
            </p:nvSpPr>
            <p:spPr bwMode="auto">
              <a:xfrm flipV="1">
                <a:off x="2112" y="1344"/>
                <a:ext cx="0" cy="1536"/>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pic>
        <p:nvPicPr>
          <p:cNvPr id="13" name="Picture 12">
            <a:extLst>
              <a:ext uri="{FF2B5EF4-FFF2-40B4-BE49-F238E27FC236}">
                <a16:creationId xmlns:a16="http://schemas.microsoft.com/office/drawing/2014/main" id="{282A05C5-553D-E94B-9F16-6D3C9A326B5B}"/>
              </a:ext>
            </a:extLst>
          </p:cNvPr>
          <p:cNvPicPr>
            <a:picLocks noChangeAspect="1"/>
          </p:cNvPicPr>
          <p:nvPr/>
        </p:nvPicPr>
        <p:blipFill>
          <a:blip r:embed="rId4"/>
          <a:stretch>
            <a:fillRect/>
          </a:stretch>
        </p:blipFill>
        <p:spPr>
          <a:xfrm>
            <a:off x="230227" y="3272725"/>
            <a:ext cx="4606554" cy="2736626"/>
          </a:xfrm>
          <a:prstGeom prst="rect">
            <a:avLst/>
          </a:prstGeom>
        </p:spPr>
      </p:pic>
    </p:spTree>
    <p:extLst>
      <p:ext uri="{BB962C8B-B14F-4D97-AF65-F5344CB8AC3E}">
        <p14:creationId xmlns:p14="http://schemas.microsoft.com/office/powerpoint/2010/main" val="589048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CA68D-36B2-3A4B-8047-CF6BFDF67A7D}"/>
              </a:ext>
            </a:extLst>
          </p:cNvPr>
          <p:cNvSpPr>
            <a:spLocks noGrp="1"/>
          </p:cNvSpPr>
          <p:nvPr>
            <p:ph type="title"/>
          </p:nvPr>
        </p:nvSpPr>
        <p:spPr/>
        <p:txBody>
          <a:bodyPr/>
          <a:lstStyle/>
          <a:p>
            <a:r>
              <a:rPr lang="en-US" dirty="0"/>
              <a:t>Semantic Analysis</a:t>
            </a:r>
          </a:p>
        </p:txBody>
      </p:sp>
      <p:sp>
        <p:nvSpPr>
          <p:cNvPr id="4" name="Rectangle 3">
            <a:extLst>
              <a:ext uri="{FF2B5EF4-FFF2-40B4-BE49-F238E27FC236}">
                <a16:creationId xmlns:a16="http://schemas.microsoft.com/office/drawing/2014/main" id="{E6E6C727-6891-7447-B66D-1BC88D54FAC3}"/>
              </a:ext>
            </a:extLst>
          </p:cNvPr>
          <p:cNvSpPr/>
          <p:nvPr/>
        </p:nvSpPr>
        <p:spPr>
          <a:xfrm>
            <a:off x="1361872" y="5382108"/>
            <a:ext cx="8871625" cy="954107"/>
          </a:xfrm>
          <a:prstGeom prst="rect">
            <a:avLst/>
          </a:prstGeom>
        </p:spPr>
        <p:txBody>
          <a:bodyPr wrap="square">
            <a:spAutoFit/>
          </a:bodyPr>
          <a:lstStyle/>
          <a:p>
            <a:pPr algn="ctr"/>
            <a:r>
              <a:rPr lang="en-US" sz="2800" dirty="0">
                <a:latin typeface="Helvetica" pitchFamily="2" charset="0"/>
              </a:rPr>
              <a:t>Communication involves </a:t>
            </a:r>
            <a:r>
              <a:rPr lang="en-US" sz="2800" b="1" u="sng" dirty="0">
                <a:latin typeface="Helvetica" pitchFamily="2" charset="0"/>
              </a:rPr>
              <a:t>recursive reasoning</a:t>
            </a:r>
            <a:r>
              <a:rPr lang="en-US" sz="2800" dirty="0">
                <a:latin typeface="Helvetica" pitchFamily="2" charset="0"/>
              </a:rPr>
              <a:t>: how can X choose words to maximize understanding by Y? </a:t>
            </a:r>
            <a:endParaRPr lang="en-US" sz="2800" dirty="0">
              <a:effectLst/>
            </a:endParaRPr>
          </a:p>
        </p:txBody>
      </p:sp>
      <p:pic>
        <p:nvPicPr>
          <p:cNvPr id="5" name="Picture 4">
            <a:extLst>
              <a:ext uri="{FF2B5EF4-FFF2-40B4-BE49-F238E27FC236}">
                <a16:creationId xmlns:a16="http://schemas.microsoft.com/office/drawing/2014/main" id="{F89EEAFC-A846-A243-A9C2-7BFB4FE06644}"/>
              </a:ext>
            </a:extLst>
          </p:cNvPr>
          <p:cNvPicPr>
            <a:picLocks noChangeAspect="1"/>
          </p:cNvPicPr>
          <p:nvPr/>
        </p:nvPicPr>
        <p:blipFill>
          <a:blip r:embed="rId2"/>
          <a:stretch>
            <a:fillRect/>
          </a:stretch>
        </p:blipFill>
        <p:spPr>
          <a:xfrm>
            <a:off x="1652609" y="3422046"/>
            <a:ext cx="2146300" cy="1651000"/>
          </a:xfrm>
          <a:prstGeom prst="rect">
            <a:avLst/>
          </a:prstGeom>
        </p:spPr>
      </p:pic>
      <p:pic>
        <p:nvPicPr>
          <p:cNvPr id="6" name="Picture 5">
            <a:extLst>
              <a:ext uri="{FF2B5EF4-FFF2-40B4-BE49-F238E27FC236}">
                <a16:creationId xmlns:a16="http://schemas.microsoft.com/office/drawing/2014/main" id="{44D44D34-81A7-2E45-B7EC-86AA17B3ACD7}"/>
              </a:ext>
            </a:extLst>
          </p:cNvPr>
          <p:cNvPicPr>
            <a:picLocks noChangeAspect="1"/>
          </p:cNvPicPr>
          <p:nvPr/>
        </p:nvPicPr>
        <p:blipFill>
          <a:blip r:embed="rId2"/>
          <a:stretch>
            <a:fillRect/>
          </a:stretch>
        </p:blipFill>
        <p:spPr>
          <a:xfrm>
            <a:off x="6462734" y="3422046"/>
            <a:ext cx="2146300" cy="1651000"/>
          </a:xfrm>
          <a:prstGeom prst="rect">
            <a:avLst/>
          </a:prstGeom>
        </p:spPr>
      </p:pic>
      <p:sp>
        <p:nvSpPr>
          <p:cNvPr id="7" name="Rectangle 6">
            <a:extLst>
              <a:ext uri="{FF2B5EF4-FFF2-40B4-BE49-F238E27FC236}">
                <a16:creationId xmlns:a16="http://schemas.microsoft.com/office/drawing/2014/main" id="{4D38584B-2F21-834F-95AB-14752F4B6C79}"/>
              </a:ext>
            </a:extLst>
          </p:cNvPr>
          <p:cNvSpPr/>
          <p:nvPr/>
        </p:nvSpPr>
        <p:spPr>
          <a:xfrm>
            <a:off x="1887166" y="1825625"/>
            <a:ext cx="7029488" cy="461665"/>
          </a:xfrm>
          <a:prstGeom prst="rect">
            <a:avLst/>
          </a:prstGeom>
        </p:spPr>
        <p:txBody>
          <a:bodyPr wrap="none">
            <a:spAutoFit/>
          </a:bodyPr>
          <a:lstStyle/>
          <a:p>
            <a:r>
              <a:rPr lang="en-US" sz="2400" dirty="0">
                <a:solidFill>
                  <a:srgbClr val="C00000"/>
                </a:solidFill>
                <a:latin typeface="Helvetica" pitchFamily="2" charset="0"/>
              </a:rPr>
              <a:t>X: One morning I shot an elephant in my pajamas </a:t>
            </a:r>
            <a:endParaRPr lang="en-US" sz="2400" dirty="0">
              <a:solidFill>
                <a:srgbClr val="C00000"/>
              </a:solidFill>
              <a:effectLst/>
            </a:endParaRPr>
          </a:p>
        </p:txBody>
      </p:sp>
      <p:cxnSp>
        <p:nvCxnSpPr>
          <p:cNvPr id="8" name="Curved Connector 7">
            <a:extLst>
              <a:ext uri="{FF2B5EF4-FFF2-40B4-BE49-F238E27FC236}">
                <a16:creationId xmlns:a16="http://schemas.microsoft.com/office/drawing/2014/main" id="{B75976B6-4B93-F244-A3F3-0F01A71D76EC}"/>
              </a:ext>
            </a:extLst>
          </p:cNvPr>
          <p:cNvCxnSpPr>
            <a:cxnSpLocks/>
            <a:stCxn id="5" idx="0"/>
          </p:cNvCxnSpPr>
          <p:nvPr/>
        </p:nvCxnSpPr>
        <p:spPr>
          <a:xfrm rot="5400000" flipH="1" flipV="1">
            <a:off x="2587409" y="2734418"/>
            <a:ext cx="825978" cy="549278"/>
          </a:xfrm>
          <a:prstGeom prst="curvedConnector3">
            <a:avLst>
              <a:gd name="adj1" fmla="val 50000"/>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 name="Curved Connector 8">
            <a:extLst>
              <a:ext uri="{FF2B5EF4-FFF2-40B4-BE49-F238E27FC236}">
                <a16:creationId xmlns:a16="http://schemas.microsoft.com/office/drawing/2014/main" id="{EFACD819-1077-6D40-87D0-1958C74F32A6}"/>
              </a:ext>
            </a:extLst>
          </p:cNvPr>
          <p:cNvCxnSpPr/>
          <p:nvPr/>
        </p:nvCxnSpPr>
        <p:spPr>
          <a:xfrm>
            <a:off x="6462734" y="2596067"/>
            <a:ext cx="1073150" cy="825979"/>
          </a:xfrm>
          <a:prstGeom prst="curvedConnector3">
            <a:avLst/>
          </a:prstGeom>
          <a:ln w="381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665B2A3-9BD8-294A-A68E-F538F71DE59A}"/>
              </a:ext>
            </a:extLst>
          </p:cNvPr>
          <p:cNvSpPr txBox="1"/>
          <p:nvPr/>
        </p:nvSpPr>
        <p:spPr>
          <a:xfrm>
            <a:off x="3143879" y="3089189"/>
            <a:ext cx="1779783" cy="461665"/>
          </a:xfrm>
          <a:prstGeom prst="rect">
            <a:avLst/>
          </a:prstGeom>
          <a:noFill/>
          <a:ln>
            <a:noFill/>
          </a:ln>
        </p:spPr>
        <p:txBody>
          <a:bodyPr wrap="none" rtlCol="0">
            <a:spAutoFit/>
          </a:bodyPr>
          <a:lstStyle/>
          <a:p>
            <a:r>
              <a:rPr lang="en-US" sz="2400" b="1" dirty="0"/>
              <a:t>encoding (</a:t>
            </a:r>
            <a:r>
              <a:rPr lang="en-US" sz="2400" b="1" dirty="0">
                <a:solidFill>
                  <a:srgbClr val="C00000"/>
                </a:solidFill>
              </a:rPr>
              <a:t>X</a:t>
            </a:r>
            <a:r>
              <a:rPr lang="en-US" sz="2400" b="1" dirty="0"/>
              <a:t>)</a:t>
            </a:r>
          </a:p>
        </p:txBody>
      </p:sp>
      <p:sp>
        <p:nvSpPr>
          <p:cNvPr id="11" name="TextBox 10">
            <a:extLst>
              <a:ext uri="{FF2B5EF4-FFF2-40B4-BE49-F238E27FC236}">
                <a16:creationId xmlns:a16="http://schemas.microsoft.com/office/drawing/2014/main" id="{1C16728B-8095-E24A-B784-2015F2063F54}"/>
              </a:ext>
            </a:extLst>
          </p:cNvPr>
          <p:cNvSpPr txBox="1"/>
          <p:nvPr/>
        </p:nvSpPr>
        <p:spPr>
          <a:xfrm>
            <a:off x="7729108" y="2979555"/>
            <a:ext cx="2974148" cy="461665"/>
          </a:xfrm>
          <a:prstGeom prst="rect">
            <a:avLst/>
          </a:prstGeom>
          <a:noFill/>
          <a:ln>
            <a:noFill/>
          </a:ln>
        </p:spPr>
        <p:txBody>
          <a:bodyPr wrap="none" rtlCol="0">
            <a:spAutoFit/>
          </a:bodyPr>
          <a:lstStyle/>
          <a:p>
            <a:r>
              <a:rPr lang="en-US" sz="2400" b="1" dirty="0">
                <a:solidFill>
                  <a:srgbClr val="00B050"/>
                </a:solidFill>
              </a:rPr>
              <a:t>decode (</a:t>
            </a:r>
            <a:r>
              <a:rPr lang="en-US" sz="2400" b="1" dirty="0"/>
              <a:t>encoding (</a:t>
            </a:r>
            <a:r>
              <a:rPr lang="en-US" sz="2400" b="1" dirty="0">
                <a:solidFill>
                  <a:srgbClr val="C00000"/>
                </a:solidFill>
              </a:rPr>
              <a:t>X</a:t>
            </a:r>
            <a:r>
              <a:rPr lang="en-US" sz="2400" b="1" dirty="0"/>
              <a:t>)</a:t>
            </a:r>
            <a:r>
              <a:rPr lang="en-US" sz="2400" b="1" dirty="0">
                <a:solidFill>
                  <a:srgbClr val="00B050"/>
                </a:solidFill>
              </a:rPr>
              <a:t>)</a:t>
            </a:r>
          </a:p>
        </p:txBody>
      </p:sp>
      <p:sp>
        <p:nvSpPr>
          <p:cNvPr id="12" name="TextBox 11">
            <a:extLst>
              <a:ext uri="{FF2B5EF4-FFF2-40B4-BE49-F238E27FC236}">
                <a16:creationId xmlns:a16="http://schemas.microsoft.com/office/drawing/2014/main" id="{5CD6886B-E732-004A-9773-605DB9B9BA32}"/>
              </a:ext>
            </a:extLst>
          </p:cNvPr>
          <p:cNvSpPr txBox="1"/>
          <p:nvPr/>
        </p:nvSpPr>
        <p:spPr>
          <a:xfrm>
            <a:off x="2514002" y="3795378"/>
            <a:ext cx="423514" cy="646331"/>
          </a:xfrm>
          <a:prstGeom prst="rect">
            <a:avLst/>
          </a:prstGeom>
          <a:noFill/>
        </p:spPr>
        <p:txBody>
          <a:bodyPr wrap="none" rtlCol="0">
            <a:spAutoFit/>
          </a:bodyPr>
          <a:lstStyle/>
          <a:p>
            <a:r>
              <a:rPr lang="en-US" sz="3600" dirty="0"/>
              <a:t>X</a:t>
            </a:r>
          </a:p>
        </p:txBody>
      </p:sp>
      <p:sp>
        <p:nvSpPr>
          <p:cNvPr id="13" name="TextBox 12">
            <a:extLst>
              <a:ext uri="{FF2B5EF4-FFF2-40B4-BE49-F238E27FC236}">
                <a16:creationId xmlns:a16="http://schemas.microsoft.com/office/drawing/2014/main" id="{925E9609-CA1B-E24E-8545-C7A7DC8AF9FE}"/>
              </a:ext>
            </a:extLst>
          </p:cNvPr>
          <p:cNvSpPr txBox="1"/>
          <p:nvPr/>
        </p:nvSpPr>
        <p:spPr>
          <a:xfrm>
            <a:off x="7324127" y="3791145"/>
            <a:ext cx="409086" cy="646331"/>
          </a:xfrm>
          <a:prstGeom prst="rect">
            <a:avLst/>
          </a:prstGeom>
          <a:noFill/>
        </p:spPr>
        <p:txBody>
          <a:bodyPr wrap="none" rtlCol="0">
            <a:spAutoFit/>
          </a:bodyPr>
          <a:lstStyle/>
          <a:p>
            <a:r>
              <a:rPr lang="en-US" sz="3600" dirty="0"/>
              <a:t>Y</a:t>
            </a:r>
          </a:p>
        </p:txBody>
      </p:sp>
    </p:spTree>
    <p:extLst>
      <p:ext uri="{BB962C8B-B14F-4D97-AF65-F5344CB8AC3E}">
        <p14:creationId xmlns:p14="http://schemas.microsoft.com/office/powerpoint/2010/main" val="11953457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Distance/similarity</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rmAutofit/>
              </a:bodyPr>
              <a:lstStyle/>
              <a:p>
                <a:r>
                  <a:rPr lang="en-US" sz="3200" dirty="0"/>
                  <a:t>Vector similarity measure</a:t>
                </a:r>
                <a:br>
                  <a:rPr lang="en-US" sz="3200" dirty="0"/>
                </a:br>
                <a14:m>
                  <m:oMath xmlns:m="http://schemas.openxmlformats.org/officeDocument/2006/math">
                    <m:r>
                      <a:rPr lang="en-US" sz="3200" b="0" i="1" smtClean="0">
                        <a:latin typeface="Cambria Math" charset="0"/>
                      </a:rPr>
                      <m:t>⇒</m:t>
                    </m:r>
                  </m:oMath>
                </a14:m>
                <a:r>
                  <a:rPr lang="en-US" sz="3200" dirty="0"/>
                  <a:t> similarity in meaning</a:t>
                </a:r>
              </a:p>
              <a:p>
                <a:r>
                  <a:rPr lang="en-US" sz="3200" dirty="0">
                    <a:solidFill>
                      <a:srgbClr val="3C58AD"/>
                    </a:solidFill>
                  </a:rPr>
                  <a:t>Cosine similarity </a:t>
                </a:r>
              </a:p>
              <a:p>
                <a:pPr lvl="1"/>
                <a14:m>
                  <m:oMath xmlns:m="http://schemas.openxmlformats.org/officeDocument/2006/math">
                    <m:func>
                      <m:funcPr>
                        <m:ctrlPr>
                          <a:rPr lang="en-US" sz="3200" b="0" i="1" smtClean="0">
                            <a:latin typeface="Cambria Math" panose="02040503050406030204" pitchFamily="18" charset="0"/>
                          </a:rPr>
                        </m:ctrlPr>
                      </m:funcPr>
                      <m:fName>
                        <m:r>
                          <m:rPr>
                            <m:sty m:val="p"/>
                          </m:rPr>
                          <a:rPr lang="en-US" sz="3200" b="0" i="0" smtClean="0">
                            <a:latin typeface="Cambria Math" charset="0"/>
                          </a:rPr>
                          <m:t>cos</m:t>
                        </m:r>
                      </m:fName>
                      <m:e>
                        <m:d>
                          <m:dPr>
                            <m:ctrlPr>
                              <a:rPr lang="en-US" sz="3200" b="0" i="1" smtClean="0">
                                <a:latin typeface="Cambria Math" panose="02040503050406030204" pitchFamily="18" charset="0"/>
                              </a:rPr>
                            </m:ctrlPr>
                          </m:dPr>
                          <m:e>
                            <m:r>
                              <a:rPr lang="en-US" sz="3200" b="0" i="1" smtClean="0">
                                <a:latin typeface="Cambria Math" charset="0"/>
                              </a:rPr>
                              <m:t>𝑢</m:t>
                            </m:r>
                            <m:r>
                              <a:rPr lang="en-US" sz="3200" b="0" i="1" smtClean="0">
                                <a:latin typeface="Cambria Math" charset="0"/>
                              </a:rPr>
                              <m:t>,</m:t>
                            </m:r>
                            <m:r>
                              <a:rPr lang="en-US" sz="3200" b="0" i="1" smtClean="0">
                                <a:latin typeface="Cambria Math" charset="0"/>
                              </a:rPr>
                              <m:t>𝑣</m:t>
                            </m:r>
                          </m:e>
                        </m:d>
                      </m:e>
                    </m:func>
                    <m:r>
                      <a:rPr lang="en-US" sz="3200" b="0" i="1" smtClean="0">
                        <a:latin typeface="Cambria Math" charset="0"/>
                      </a:rPr>
                      <m:t>=</m:t>
                    </m:r>
                    <m:f>
                      <m:fPr>
                        <m:ctrlPr>
                          <a:rPr lang="en-US" sz="3200" b="0" i="1" smtClean="0">
                            <a:latin typeface="Cambria Math" panose="02040503050406030204" pitchFamily="18" charset="0"/>
                          </a:rPr>
                        </m:ctrlPr>
                      </m:fPr>
                      <m:num>
                        <m:r>
                          <a:rPr lang="en-US" sz="3200" b="0" i="1" smtClean="0">
                            <a:latin typeface="Cambria Math" charset="0"/>
                          </a:rPr>
                          <m:t>𝑢</m:t>
                        </m:r>
                        <m:r>
                          <a:rPr lang="en-US" sz="3200" b="0" i="1" smtClean="0">
                            <a:latin typeface="Cambria Math" charset="0"/>
                          </a:rPr>
                          <m:t> ⋅ </m:t>
                        </m:r>
                        <m:r>
                          <a:rPr lang="en-US" sz="3200" b="0" i="1" smtClean="0">
                            <a:latin typeface="Cambria Math" charset="0"/>
                          </a:rPr>
                          <m:t>𝑣</m:t>
                        </m:r>
                      </m:num>
                      <m:den>
                        <m:r>
                          <m:rPr>
                            <m:lit/>
                          </m:rPr>
                          <a:rPr lang="en-US" sz="3200" b="0" i="1" smtClean="0">
                            <a:latin typeface="Cambria Math" charset="0"/>
                          </a:rPr>
                          <m:t>||</m:t>
                        </m:r>
                        <m:r>
                          <a:rPr lang="en-US" sz="3200" b="0" i="1" smtClean="0">
                            <a:latin typeface="Cambria Math" charset="0"/>
                          </a:rPr>
                          <m:t>𝑢</m:t>
                        </m:r>
                        <m:r>
                          <m:rPr>
                            <m:lit/>
                          </m:rPr>
                          <a:rPr lang="en-US" sz="3200" b="0" i="1" smtClean="0">
                            <a:latin typeface="Cambria Math" charset="0"/>
                          </a:rPr>
                          <m:t>||</m:t>
                        </m:r>
                        <m:r>
                          <a:rPr lang="en-US" sz="3200" b="0" i="1" smtClean="0">
                            <a:latin typeface="Cambria Math" charset="0"/>
                          </a:rPr>
                          <m:t>⋅</m:t>
                        </m:r>
                        <m:r>
                          <m:rPr>
                            <m:lit/>
                          </m:rPr>
                          <a:rPr lang="en-US" sz="3200" b="0" i="1" smtClean="0">
                            <a:latin typeface="Cambria Math" charset="0"/>
                          </a:rPr>
                          <m:t>||</m:t>
                        </m:r>
                        <m:r>
                          <a:rPr lang="en-US" sz="3200" b="0" i="1" smtClean="0">
                            <a:latin typeface="Cambria Math" charset="0"/>
                          </a:rPr>
                          <m:t>𝑣</m:t>
                        </m:r>
                        <m:r>
                          <m:rPr>
                            <m:lit/>
                          </m:rPr>
                          <a:rPr lang="en-US" sz="3200" b="0" i="1" smtClean="0">
                            <a:latin typeface="Cambria Math" charset="0"/>
                          </a:rPr>
                          <m:t>||</m:t>
                        </m:r>
                      </m:den>
                    </m:f>
                  </m:oMath>
                </a14:m>
                <a:endParaRPr lang="en-US" sz="3200" dirty="0"/>
              </a:p>
              <a:p>
                <a:pPr lvl="1"/>
                <a:r>
                  <a:rPr lang="en-US" sz="3200" dirty="0"/>
                  <a:t>Word vector are normalized by length</a:t>
                </a:r>
              </a:p>
              <a:p>
                <a:r>
                  <a:rPr lang="en-US" sz="3200" dirty="0">
                    <a:solidFill>
                      <a:srgbClr val="3C58AD"/>
                    </a:solidFill>
                  </a:rPr>
                  <a:t>Euclidean distance  </a:t>
                </a:r>
                <a14:m>
                  <m:oMath xmlns:m="http://schemas.openxmlformats.org/officeDocument/2006/math">
                    <m:r>
                      <m:rPr>
                        <m:lit/>
                      </m:rPr>
                      <a:rPr lang="en-US" sz="3200" b="0" i="1" smtClean="0">
                        <a:latin typeface="Cambria Math" charset="0"/>
                      </a:rPr>
                      <m:t>||</m:t>
                    </m:r>
                    <m:r>
                      <a:rPr lang="en-US" sz="3200" b="0" i="1" smtClean="0">
                        <a:latin typeface="Cambria Math" charset="0"/>
                      </a:rPr>
                      <m:t>𝑢</m:t>
                    </m:r>
                    <m:r>
                      <a:rPr lang="en-US" sz="3200" b="0" i="1" smtClean="0">
                        <a:latin typeface="Cambria Math" charset="0"/>
                      </a:rPr>
                      <m:t>−</m:t>
                    </m:r>
                    <m:r>
                      <a:rPr lang="en-US" sz="3200" b="0" i="1" smtClean="0">
                        <a:latin typeface="Cambria Math" charset="0"/>
                      </a:rPr>
                      <m:t>𝑣</m:t>
                    </m:r>
                    <m:r>
                      <m:rPr>
                        <m:lit/>
                      </m:rPr>
                      <a:rPr lang="en-US" sz="3200" b="0" i="1" smtClean="0">
                        <a:latin typeface="Cambria Math" charset="0"/>
                      </a:rPr>
                      <m:t>|</m:t>
                    </m:r>
                    <m:sSup>
                      <m:sSupPr>
                        <m:ctrlPr>
                          <a:rPr lang="en-US" sz="3200" b="0" i="1" smtClean="0">
                            <a:latin typeface="Cambria Math" panose="02040503050406030204" pitchFamily="18" charset="0"/>
                          </a:rPr>
                        </m:ctrlPr>
                      </m:sSupPr>
                      <m:e>
                        <m:r>
                          <m:rPr>
                            <m:lit/>
                          </m:rPr>
                          <a:rPr lang="en-US" sz="3200" b="0" i="1" smtClean="0">
                            <a:latin typeface="Cambria Math" charset="0"/>
                          </a:rPr>
                          <m:t>|</m:t>
                        </m:r>
                      </m:e>
                      <m:sup>
                        <m:r>
                          <a:rPr lang="en-US" sz="3200" b="0" i="1" smtClean="0">
                            <a:latin typeface="Cambria Math" charset="0"/>
                          </a:rPr>
                          <m:t>2</m:t>
                        </m:r>
                      </m:sup>
                    </m:sSup>
                  </m:oMath>
                </a14:m>
                <a:r>
                  <a:rPr lang="en-US" sz="3200" dirty="0"/>
                  <a:t> </a:t>
                </a:r>
              </a:p>
              <a:p>
                <a:r>
                  <a:rPr lang="en-US" sz="3200" dirty="0">
                    <a:solidFill>
                      <a:srgbClr val="3C58AD"/>
                    </a:solidFill>
                  </a:rPr>
                  <a:t>Inner product   </a:t>
                </a:r>
                <a14:m>
                  <m:oMath xmlns:m="http://schemas.openxmlformats.org/officeDocument/2006/math">
                    <m:r>
                      <a:rPr lang="en-US" sz="3200" i="1">
                        <a:latin typeface="Cambria Math" charset="0"/>
                      </a:rPr>
                      <m:t>𝑢</m:t>
                    </m:r>
                    <m:r>
                      <a:rPr lang="en-US" sz="3200" i="1">
                        <a:latin typeface="Cambria Math" charset="0"/>
                      </a:rPr>
                      <m:t> ⋅ </m:t>
                    </m:r>
                    <m:r>
                      <a:rPr lang="en-US" sz="3200" i="1">
                        <a:latin typeface="Cambria Math" charset="0"/>
                      </a:rPr>
                      <m:t>𝑣</m:t>
                    </m:r>
                  </m:oMath>
                </a14:m>
                <a:endParaRPr lang="en-US" sz="3200" dirty="0"/>
              </a:p>
              <a:p>
                <a:pPr lvl="1"/>
                <a:r>
                  <a:rPr lang="en-US" sz="3200" dirty="0"/>
                  <a:t>Same as cosine similarity if vectors are </a:t>
                </a:r>
                <a:r>
                  <a:rPr lang="en-US" sz="3200" dirty="0">
                    <a:solidFill>
                      <a:srgbClr val="3C58AD"/>
                    </a:solidFill>
                  </a:rPr>
                  <a:t>normalized</a:t>
                </a:r>
              </a:p>
              <a:p>
                <a:pPr lvl="1"/>
                <a:endParaRPr lang="en-US" sz="3200"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180" t="-2239"/>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30</a:t>
            </a:fld>
            <a:endParaRPr lang="en-US" dirty="0"/>
          </a:p>
        </p:txBody>
      </p:sp>
      <p:pic>
        <p:nvPicPr>
          <p:cNvPr id="6" name="Picture 5"/>
          <p:cNvPicPr>
            <a:picLocks noChangeAspect="1"/>
          </p:cNvPicPr>
          <p:nvPr/>
        </p:nvPicPr>
        <p:blipFill>
          <a:blip r:embed="rId3"/>
          <a:stretch>
            <a:fillRect/>
          </a:stretch>
        </p:blipFill>
        <p:spPr>
          <a:xfrm>
            <a:off x="7653960" y="365127"/>
            <a:ext cx="2385391" cy="2261220"/>
          </a:xfrm>
          <a:prstGeom prst="rect">
            <a:avLst/>
          </a:prstGeom>
        </p:spPr>
      </p:pic>
      <mc:AlternateContent xmlns:mc="http://schemas.openxmlformats.org/markup-compatibility/2006" xmlns:a14="http://schemas.microsoft.com/office/drawing/2010/main">
        <mc:Choice Requires="a14">
          <p:sp>
            <p:nvSpPr>
              <p:cNvPr id="7" name="TextBox 6"/>
              <p:cNvSpPr txBox="1"/>
              <p:nvPr/>
            </p:nvSpPr>
            <p:spPr>
              <a:xfrm>
                <a:off x="6271718" y="2721764"/>
                <a:ext cx="3100016" cy="766685"/>
              </a:xfrm>
              <a:prstGeom prst="rect">
                <a:avLst/>
              </a:prstGeom>
              <a:solidFill>
                <a:schemeClr val="accent5">
                  <a:lumMod val="20000"/>
                  <a:lumOff val="80000"/>
                </a:schemeClr>
              </a:solidFill>
              <a:ln w="38100">
                <a:solidFill>
                  <a:srgbClr val="3C58AD"/>
                </a:solidFill>
              </a:ln>
            </p:spPr>
            <p:txBody>
              <a:bodyPr wrap="none" rtlCol="0">
                <a:spAutoFit/>
              </a:bodyPr>
              <a:lstStyle/>
              <a:p>
                <a14:m>
                  <m:oMath xmlns:m="http://schemas.openxmlformats.org/officeDocument/2006/math">
                    <m:f>
                      <m:fPr>
                        <m:ctrlPr>
                          <a:rPr lang="en-US" sz="3000" i="1">
                            <a:latin typeface="Cambria Math" panose="02040503050406030204" pitchFamily="18" charset="0"/>
                          </a:rPr>
                        </m:ctrlPr>
                      </m:fPr>
                      <m:num>
                        <m:r>
                          <a:rPr lang="en-US" sz="3000" i="1">
                            <a:latin typeface="Cambria Math" charset="0"/>
                          </a:rPr>
                          <m:t>𝑢</m:t>
                        </m:r>
                      </m:num>
                      <m:den>
                        <m:r>
                          <m:rPr>
                            <m:lit/>
                          </m:rPr>
                          <a:rPr lang="en-US" sz="3000" i="1">
                            <a:latin typeface="Cambria Math" charset="0"/>
                          </a:rPr>
                          <m:t>||</m:t>
                        </m:r>
                        <m:r>
                          <a:rPr lang="en-US" sz="3000" i="1">
                            <a:latin typeface="Cambria Math" charset="0"/>
                          </a:rPr>
                          <m:t>𝑢</m:t>
                        </m:r>
                        <m:r>
                          <m:rPr>
                            <m:lit/>
                          </m:rPr>
                          <a:rPr lang="en-US" sz="3000" i="1">
                            <a:latin typeface="Cambria Math" charset="0"/>
                          </a:rPr>
                          <m:t>||</m:t>
                        </m:r>
                      </m:den>
                    </m:f>
                  </m:oMath>
                </a14:m>
                <a:r>
                  <a:rPr lang="en-US" sz="3000" dirty="0"/>
                  <a:t> is a unit vector</a:t>
                </a:r>
              </a:p>
            </p:txBody>
          </p:sp>
        </mc:Choice>
        <mc:Fallback xmlns="">
          <p:sp>
            <p:nvSpPr>
              <p:cNvPr id="7" name="TextBox 6"/>
              <p:cNvSpPr txBox="1">
                <a:spLocks noRot="1" noChangeAspect="1" noMove="1" noResize="1" noEditPoints="1" noAdjustHandles="1" noChangeArrowheads="1" noChangeShapeType="1" noTextEdit="1"/>
              </p:cNvSpPr>
              <p:nvPr/>
            </p:nvSpPr>
            <p:spPr>
              <a:xfrm>
                <a:off x="6271718" y="2721764"/>
                <a:ext cx="3100016" cy="766685"/>
              </a:xfrm>
              <a:prstGeom prst="rect">
                <a:avLst/>
              </a:prstGeom>
              <a:blipFill>
                <a:blip r:embed="rId4"/>
                <a:stretch>
                  <a:fillRect l="-806" r="-2419" b="-6154"/>
                </a:stretch>
              </a:blipFill>
              <a:ln w="38100">
                <a:solidFill>
                  <a:srgbClr val="3C58AD"/>
                </a:solidFill>
              </a:ln>
            </p:spPr>
            <p:txBody>
              <a:bodyPr/>
              <a:lstStyle/>
              <a:p>
                <a:r>
                  <a:rPr lang="en-US">
                    <a:noFill/>
                  </a:rPr>
                  <a:t> </a:t>
                </a:r>
              </a:p>
            </p:txBody>
          </p:sp>
        </mc:Fallback>
      </mc:AlternateContent>
    </p:spTree>
    <p:extLst>
      <p:ext uri="{BB962C8B-B14F-4D97-AF65-F5344CB8AC3E}">
        <p14:creationId xmlns:p14="http://schemas.microsoft.com/office/powerpoint/2010/main" val="51271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analogy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charset="0"/>
                          </a:rPr>
                          <m:t>𝑣</m:t>
                        </m:r>
                      </m:e>
                      <m:sub>
                        <m:r>
                          <a:rPr lang="en-US" b="0" i="1" smtClean="0">
                            <a:latin typeface="Cambria Math" charset="0"/>
                          </a:rPr>
                          <m:t>𝑚𝑎𝑛</m:t>
                        </m:r>
                      </m:sub>
                    </m:sSub>
                    <m:r>
                      <a:rPr lang="en-US" b="0" i="1" smtClean="0">
                        <a:latin typeface="Cambria Math" charset="0"/>
                      </a:rPr>
                      <m:t>−</m:t>
                    </m:r>
                    <m:sSub>
                      <m:sSubPr>
                        <m:ctrlPr>
                          <a:rPr lang="en-US" i="1">
                            <a:latin typeface="Cambria Math" panose="02040503050406030204" pitchFamily="18" charset="0"/>
                          </a:rPr>
                        </m:ctrlPr>
                      </m:sSubPr>
                      <m:e>
                        <m:r>
                          <a:rPr lang="en-US" i="1">
                            <a:latin typeface="Cambria Math" charset="0"/>
                          </a:rPr>
                          <m:t>𝑣</m:t>
                        </m:r>
                      </m:e>
                      <m:sub>
                        <m:r>
                          <a:rPr lang="en-US" b="0" i="1" smtClean="0">
                            <a:latin typeface="Cambria Math" charset="0"/>
                          </a:rPr>
                          <m:t>𝑤𝑜𝑚𝑎𝑛</m:t>
                        </m:r>
                      </m:sub>
                    </m:sSub>
                    <m:r>
                      <a:rPr lang="en-US" b="0" i="1" smtClean="0">
                        <a:latin typeface="Cambria Math" charset="0"/>
                      </a:rPr>
                      <m:t>+</m:t>
                    </m:r>
                    <m:sSub>
                      <m:sSubPr>
                        <m:ctrlPr>
                          <a:rPr lang="en-US" i="1">
                            <a:latin typeface="Cambria Math" panose="02040503050406030204" pitchFamily="18" charset="0"/>
                          </a:rPr>
                        </m:ctrlPr>
                      </m:sSubPr>
                      <m:e>
                        <m:r>
                          <a:rPr lang="en-US" i="1">
                            <a:latin typeface="Cambria Math" charset="0"/>
                          </a:rPr>
                          <m:t>𝑣</m:t>
                        </m:r>
                      </m:e>
                      <m:sub>
                        <m:r>
                          <a:rPr lang="en-US" b="0" i="1" smtClean="0">
                            <a:latin typeface="Cambria Math" charset="0"/>
                          </a:rPr>
                          <m:t>𝑢𝑛𝑐𝑙𝑒</m:t>
                        </m:r>
                        <m:r>
                          <a:rPr lang="en-US" b="0" i="1" smtClean="0">
                            <a:latin typeface="Cambria Math" charset="0"/>
                          </a:rPr>
                          <m:t> </m:t>
                        </m:r>
                      </m:sub>
                    </m:sSub>
                    <m:sSub>
                      <m:sSubPr>
                        <m:ctrlPr>
                          <a:rPr lang="en-US" i="1">
                            <a:latin typeface="Cambria Math" panose="02040503050406030204" pitchFamily="18" charset="0"/>
                          </a:rPr>
                        </m:ctrlPr>
                      </m:sSubPr>
                      <m:e>
                        <m:r>
                          <a:rPr lang="en-US" b="0" i="1" smtClean="0">
                            <a:latin typeface="Cambria Math" charset="0"/>
                          </a:rPr>
                          <m:t>∼</m:t>
                        </m:r>
                        <m:r>
                          <a:rPr lang="en-US" i="1">
                            <a:latin typeface="Cambria Math" charset="0"/>
                          </a:rPr>
                          <m:t>𝑣</m:t>
                        </m:r>
                      </m:e>
                      <m:sub>
                        <m:r>
                          <a:rPr lang="en-US" b="0" i="1" smtClean="0">
                            <a:latin typeface="Cambria Math" charset="0"/>
                          </a:rPr>
                          <m:t>𝑎𝑢𝑛𝑡</m:t>
                        </m:r>
                        <m:r>
                          <a:rPr lang="en-US" i="1">
                            <a:latin typeface="Cambria Math" charset="0"/>
                          </a:rPr>
                          <m:t> </m:t>
                        </m:r>
                      </m:sub>
                    </m:sSub>
                  </m:oMath>
                </a14:m>
                <a:endParaRPr lang="en-US" dirty="0"/>
              </a:p>
              <a:p>
                <a:endParaRPr lang="en-US" dirty="0"/>
              </a:p>
              <a:p>
                <a:endParaRPr lang="en-US" dirty="0"/>
              </a:p>
              <a:p>
                <a:endParaRPr lang="en-US" dirty="0"/>
              </a:p>
              <a:p>
                <a:endParaRPr lang="en-US" dirty="0"/>
              </a:p>
              <a:p>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5E6A3C3A-A029-4573-BC04-5DA27903A743}" type="slidenum">
              <a:rPr lang="en-US" smtClean="0"/>
              <a:t>31</a:t>
            </a:fld>
            <a:endParaRPr lang="en-US" dirty="0"/>
          </a:p>
        </p:txBody>
      </p:sp>
      <p:pic>
        <p:nvPicPr>
          <p:cNvPr id="6" name="Picture 5"/>
          <p:cNvPicPr>
            <a:picLocks noChangeAspect="1"/>
          </p:cNvPicPr>
          <p:nvPr/>
        </p:nvPicPr>
        <p:blipFill>
          <a:blip r:embed="rId3"/>
          <a:stretch>
            <a:fillRect/>
          </a:stretch>
        </p:blipFill>
        <p:spPr>
          <a:xfrm>
            <a:off x="4572442" y="1844183"/>
            <a:ext cx="2946842" cy="2294185"/>
          </a:xfrm>
          <a:prstGeom prst="rect">
            <a:avLst/>
          </a:prstGeom>
        </p:spPr>
      </p:pic>
      <p:pic>
        <p:nvPicPr>
          <p:cNvPr id="8" name="table"/>
          <p:cNvPicPr>
            <a:picLocks noChangeAspect="1"/>
          </p:cNvPicPr>
          <p:nvPr/>
        </p:nvPicPr>
        <p:blipFill>
          <a:blip r:embed="rId4"/>
          <a:stretch>
            <a:fillRect/>
          </a:stretch>
        </p:blipFill>
        <p:spPr>
          <a:xfrm>
            <a:off x="3146066" y="4053877"/>
            <a:ext cx="5912679" cy="2123086"/>
          </a:xfrm>
          <a:prstGeom prst="rect">
            <a:avLst/>
          </a:prstGeom>
        </p:spPr>
      </p:pic>
    </p:spTree>
    <p:extLst>
      <p:ext uri="{BB962C8B-B14F-4D97-AF65-F5344CB8AC3E}">
        <p14:creationId xmlns:p14="http://schemas.microsoft.com/office/powerpoint/2010/main" val="41475201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A7824-1D3A-FA4A-974C-D4DD8A9A2301}"/>
              </a:ext>
            </a:extLst>
          </p:cNvPr>
          <p:cNvSpPr>
            <a:spLocks noGrp="1"/>
          </p:cNvSpPr>
          <p:nvPr>
            <p:ph type="title"/>
          </p:nvPr>
        </p:nvSpPr>
        <p:spPr/>
        <p:txBody>
          <a:bodyPr>
            <a:normAutofit/>
          </a:bodyPr>
          <a:lstStyle/>
          <a:p>
            <a:r>
              <a:rPr lang="en-US" b="1" dirty="0"/>
              <a:t>Term Frequencies </a:t>
            </a:r>
            <a:endParaRPr lang="en-US" dirty="0"/>
          </a:p>
        </p:txBody>
      </p:sp>
      <p:sp>
        <p:nvSpPr>
          <p:cNvPr id="3" name="Content Placeholder 2">
            <a:extLst>
              <a:ext uri="{FF2B5EF4-FFF2-40B4-BE49-F238E27FC236}">
                <a16:creationId xmlns:a16="http://schemas.microsoft.com/office/drawing/2014/main" id="{A4B28E13-BEEA-0341-8884-385F0406C33A}"/>
              </a:ext>
            </a:extLst>
          </p:cNvPr>
          <p:cNvSpPr>
            <a:spLocks noGrp="1"/>
          </p:cNvSpPr>
          <p:nvPr>
            <p:ph idx="1"/>
          </p:nvPr>
        </p:nvSpPr>
        <p:spPr>
          <a:xfrm>
            <a:off x="390524" y="1178966"/>
            <a:ext cx="11229975" cy="4351338"/>
          </a:xfrm>
        </p:spPr>
        <p:txBody>
          <a:bodyPr>
            <a:normAutofit/>
          </a:bodyPr>
          <a:lstStyle/>
          <a:p>
            <a:r>
              <a:rPr lang="en-US" sz="3200" b="1" dirty="0">
                <a:solidFill>
                  <a:srgbClr val="FF0000"/>
                </a:solidFill>
              </a:rPr>
              <a:t>TF-IDF weighting:</a:t>
            </a:r>
            <a:r>
              <a:rPr lang="en-US" sz="3200" b="1" dirty="0"/>
              <a:t> </a:t>
            </a:r>
            <a:r>
              <a:rPr lang="en-US" sz="3200" dirty="0"/>
              <a:t>give higher weight to terms that are rare </a:t>
            </a:r>
          </a:p>
          <a:p>
            <a:r>
              <a:rPr lang="en-US" sz="3200" dirty="0">
                <a:solidFill>
                  <a:srgbClr val="FF0000"/>
                </a:solidFill>
              </a:rPr>
              <a:t>TF:</a:t>
            </a:r>
            <a:r>
              <a:rPr lang="en-US" sz="3200" dirty="0"/>
              <a:t> term frequency (increases weight of frequent terms) </a:t>
            </a:r>
          </a:p>
          <a:p>
            <a:pPr marL="201168" lvl="1" indent="0">
              <a:buNone/>
            </a:pPr>
            <a:r>
              <a:rPr lang="en-US" sz="3200" dirty="0"/>
              <a:t>- If a term is frequent in lots of documents it does not have discriminative power </a:t>
            </a:r>
          </a:p>
          <a:p>
            <a:endParaRPr lang="en-US" sz="3200" dirty="0"/>
          </a:p>
        </p:txBody>
      </p:sp>
      <p:sp>
        <p:nvSpPr>
          <p:cNvPr id="6" name="Slide Number Placeholder 5">
            <a:extLst>
              <a:ext uri="{FF2B5EF4-FFF2-40B4-BE49-F238E27FC236}">
                <a16:creationId xmlns:a16="http://schemas.microsoft.com/office/drawing/2014/main" id="{B9E61B89-B5F5-2642-B6F6-395389986F19}"/>
              </a:ext>
            </a:extLst>
          </p:cNvPr>
          <p:cNvSpPr>
            <a:spLocks noGrp="1"/>
          </p:cNvSpPr>
          <p:nvPr>
            <p:ph type="sldNum" sz="quarter" idx="12"/>
          </p:nvPr>
        </p:nvSpPr>
        <p:spPr/>
        <p:txBody>
          <a:bodyPr/>
          <a:lstStyle/>
          <a:p>
            <a:fld id="{160D7AFB-DD53-4D4F-9404-D2F4B696591E}" type="slidenum">
              <a:rPr lang="en-US" smtClean="0"/>
              <a:t>32</a:t>
            </a:fld>
            <a:endParaRPr lang="en-US"/>
          </a:p>
        </p:txBody>
      </p:sp>
      <p:pic>
        <p:nvPicPr>
          <p:cNvPr id="8" name="Picture 7">
            <a:extLst>
              <a:ext uri="{FF2B5EF4-FFF2-40B4-BE49-F238E27FC236}">
                <a16:creationId xmlns:a16="http://schemas.microsoft.com/office/drawing/2014/main" id="{29B53F9B-6785-654D-A3FB-D43A3A8B7C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5746" y="3668960"/>
            <a:ext cx="8871479" cy="2667000"/>
          </a:xfrm>
          <a:prstGeom prst="rect">
            <a:avLst/>
          </a:prstGeom>
        </p:spPr>
      </p:pic>
      <p:sp>
        <p:nvSpPr>
          <p:cNvPr id="4" name="Rectangle 3">
            <a:extLst>
              <a:ext uri="{FF2B5EF4-FFF2-40B4-BE49-F238E27FC236}">
                <a16:creationId xmlns:a16="http://schemas.microsoft.com/office/drawing/2014/main" id="{2CAD3EC8-D045-2546-B0D0-0C29CBEF80B5}"/>
              </a:ext>
            </a:extLst>
          </p:cNvPr>
          <p:cNvSpPr/>
          <p:nvPr/>
        </p:nvSpPr>
        <p:spPr>
          <a:xfrm>
            <a:off x="295142" y="3411785"/>
            <a:ext cx="4889095" cy="584775"/>
          </a:xfrm>
          <a:prstGeom prst="rect">
            <a:avLst/>
          </a:prstGeom>
        </p:spPr>
        <p:txBody>
          <a:bodyPr wrap="none">
            <a:spAutoFit/>
          </a:bodyPr>
          <a:lstStyle/>
          <a:p>
            <a:r>
              <a:rPr lang="en-US" sz="3200" b="1" dirty="0">
                <a:solidFill>
                  <a:srgbClr val="FF0000"/>
                </a:solidFill>
              </a:rPr>
              <a:t>IDF: </a:t>
            </a:r>
            <a:r>
              <a:rPr lang="en-US" sz="3200" dirty="0"/>
              <a:t>inverse term frequency </a:t>
            </a:r>
          </a:p>
        </p:txBody>
      </p:sp>
    </p:spTree>
    <p:extLst>
      <p:ext uri="{BB962C8B-B14F-4D97-AF65-F5344CB8AC3E}">
        <p14:creationId xmlns:p14="http://schemas.microsoft.com/office/powerpoint/2010/main" val="4261090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CC3F-AB5C-F443-8EA1-2270B641FDC8}"/>
              </a:ext>
            </a:extLst>
          </p:cNvPr>
          <p:cNvSpPr>
            <a:spLocks noGrp="1"/>
          </p:cNvSpPr>
          <p:nvPr>
            <p:ph type="title"/>
          </p:nvPr>
        </p:nvSpPr>
        <p:spPr/>
        <p:txBody>
          <a:bodyPr/>
          <a:lstStyle/>
          <a:p>
            <a:r>
              <a:rPr lang="en-US" dirty="0"/>
              <a:t>What is text?</a:t>
            </a:r>
          </a:p>
        </p:txBody>
      </p:sp>
      <p:sp>
        <p:nvSpPr>
          <p:cNvPr id="3" name="Content Placeholder 2">
            <a:extLst>
              <a:ext uri="{FF2B5EF4-FFF2-40B4-BE49-F238E27FC236}">
                <a16:creationId xmlns:a16="http://schemas.microsoft.com/office/drawing/2014/main" id="{F83F5DA0-217B-5549-8AE1-217FE98B2058}"/>
              </a:ext>
            </a:extLst>
          </p:cNvPr>
          <p:cNvSpPr>
            <a:spLocks noGrp="1"/>
          </p:cNvSpPr>
          <p:nvPr>
            <p:ph idx="1"/>
          </p:nvPr>
        </p:nvSpPr>
        <p:spPr/>
        <p:txBody>
          <a:bodyPr>
            <a:normAutofit/>
          </a:bodyPr>
          <a:lstStyle/>
          <a:p>
            <a:pPr marL="0" indent="0">
              <a:buNone/>
            </a:pPr>
            <a:r>
              <a:rPr lang="en-US" sz="3600" dirty="0"/>
              <a:t>Construct of text as a sequence of:</a:t>
            </a:r>
          </a:p>
          <a:p>
            <a:pPr lvl="1">
              <a:buFontTx/>
              <a:buChar char="-"/>
            </a:pPr>
            <a:r>
              <a:rPr lang="en-US" sz="3600" dirty="0"/>
              <a:t>Characters</a:t>
            </a:r>
          </a:p>
          <a:p>
            <a:pPr lvl="1">
              <a:buFontTx/>
              <a:buChar char="-"/>
            </a:pPr>
            <a:r>
              <a:rPr lang="en-US" sz="3600" dirty="0"/>
              <a:t>Words</a:t>
            </a:r>
          </a:p>
          <a:p>
            <a:pPr lvl="1">
              <a:buFontTx/>
              <a:buChar char="-"/>
            </a:pPr>
            <a:r>
              <a:rPr lang="en-US" sz="3600" dirty="0"/>
              <a:t>Phrases and names entities</a:t>
            </a:r>
          </a:p>
          <a:p>
            <a:pPr lvl="1">
              <a:buFontTx/>
              <a:buChar char="-"/>
            </a:pPr>
            <a:r>
              <a:rPr lang="en-US" sz="3600" dirty="0"/>
              <a:t>Sentences</a:t>
            </a:r>
          </a:p>
          <a:p>
            <a:pPr lvl="1">
              <a:buFontTx/>
              <a:buChar char="-"/>
            </a:pPr>
            <a:r>
              <a:rPr lang="en-US" sz="3600" dirty="0"/>
              <a:t>Paragraphs</a:t>
            </a:r>
          </a:p>
          <a:p>
            <a:pPr marL="0" indent="0">
              <a:buNone/>
            </a:pPr>
            <a:endParaRPr lang="en-US" sz="3600" dirty="0"/>
          </a:p>
        </p:txBody>
      </p:sp>
    </p:spTree>
    <p:extLst>
      <p:ext uri="{BB962C8B-B14F-4D97-AF65-F5344CB8AC3E}">
        <p14:creationId xmlns:p14="http://schemas.microsoft.com/office/powerpoint/2010/main" val="439280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53640-B24E-CC44-9E32-BB7382F2FABF}"/>
              </a:ext>
            </a:extLst>
          </p:cNvPr>
          <p:cNvSpPr>
            <a:spLocks noGrp="1"/>
          </p:cNvSpPr>
          <p:nvPr>
            <p:ph type="title"/>
          </p:nvPr>
        </p:nvSpPr>
        <p:spPr/>
        <p:txBody>
          <a:bodyPr/>
          <a:lstStyle/>
          <a:p>
            <a:r>
              <a:rPr lang="en-US" dirty="0"/>
              <a:t>What is a word?	</a:t>
            </a:r>
          </a:p>
        </p:txBody>
      </p:sp>
      <p:sp>
        <p:nvSpPr>
          <p:cNvPr id="3" name="Content Placeholder 2">
            <a:extLst>
              <a:ext uri="{FF2B5EF4-FFF2-40B4-BE49-F238E27FC236}">
                <a16:creationId xmlns:a16="http://schemas.microsoft.com/office/drawing/2014/main" id="{6ED46624-A253-0840-A3AA-28E1FD4B92F7}"/>
              </a:ext>
            </a:extLst>
          </p:cNvPr>
          <p:cNvSpPr>
            <a:spLocks noGrp="1"/>
          </p:cNvSpPr>
          <p:nvPr>
            <p:ph idx="1"/>
          </p:nvPr>
        </p:nvSpPr>
        <p:spPr/>
        <p:txBody>
          <a:bodyPr>
            <a:normAutofit/>
          </a:bodyPr>
          <a:lstStyle/>
          <a:p>
            <a:pPr marL="0" indent="0">
              <a:buNone/>
            </a:pPr>
            <a:r>
              <a:rPr lang="en-US" b="1" dirty="0"/>
              <a:t>Word</a:t>
            </a:r>
          </a:p>
          <a:p>
            <a:pPr marL="0" indent="0">
              <a:buNone/>
            </a:pPr>
            <a:r>
              <a:rPr lang="en-US" dirty="0"/>
              <a:t>- Meaningful sequence of characters</a:t>
            </a:r>
          </a:p>
          <a:p>
            <a:pPr>
              <a:buFontTx/>
              <a:buChar char="-"/>
            </a:pPr>
            <a:r>
              <a:rPr lang="en-US" dirty="0"/>
              <a:t>Text as a sequence of words </a:t>
            </a:r>
          </a:p>
          <a:p>
            <a:pPr marL="0" indent="0">
              <a:buNone/>
            </a:pPr>
            <a:endParaRPr lang="en-US" dirty="0"/>
          </a:p>
          <a:p>
            <a:pPr marL="0" indent="0">
              <a:buNone/>
            </a:pPr>
            <a:r>
              <a:rPr lang="en-US" b="1" dirty="0"/>
              <a:t>Sentence</a:t>
            </a:r>
          </a:p>
          <a:p>
            <a:pPr marL="0" indent="0">
              <a:buNone/>
            </a:pPr>
            <a:r>
              <a:rPr lang="en-US" b="1" u="sng" dirty="0"/>
              <a:t>A set of words that is complete in itself</a:t>
            </a:r>
            <a:r>
              <a:rPr lang="en-US" dirty="0"/>
              <a:t>, typically containing a subject and predicate, conveying a statement, question, exclamation, or command.</a:t>
            </a:r>
          </a:p>
          <a:p>
            <a:pPr marL="0" indent="0">
              <a:buNone/>
            </a:pPr>
            <a:endParaRPr lang="en-US" dirty="0"/>
          </a:p>
          <a:p>
            <a:r>
              <a:rPr lang="en-US" dirty="0"/>
              <a:t>In English we can split a sentence by spaces or punctuation. </a:t>
            </a:r>
          </a:p>
          <a:p>
            <a:r>
              <a:rPr lang="en-US" dirty="0"/>
              <a:t>In Japanese there are no spaces at all!</a:t>
            </a:r>
          </a:p>
        </p:txBody>
      </p:sp>
    </p:spTree>
    <p:extLst>
      <p:ext uri="{BB962C8B-B14F-4D97-AF65-F5344CB8AC3E}">
        <p14:creationId xmlns:p14="http://schemas.microsoft.com/office/powerpoint/2010/main" val="2930771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53FC8-CDF3-9F45-B669-7EB342129848}"/>
              </a:ext>
            </a:extLst>
          </p:cNvPr>
          <p:cNvSpPr>
            <a:spLocks noGrp="1"/>
          </p:cNvSpPr>
          <p:nvPr>
            <p:ph type="title"/>
          </p:nvPr>
        </p:nvSpPr>
        <p:spPr/>
        <p:txBody>
          <a:bodyPr/>
          <a:lstStyle/>
          <a:p>
            <a:r>
              <a:rPr lang="en-US" dirty="0"/>
              <a:t>Tokenization</a:t>
            </a:r>
          </a:p>
        </p:txBody>
      </p:sp>
      <p:sp>
        <p:nvSpPr>
          <p:cNvPr id="3" name="Content Placeholder 2">
            <a:extLst>
              <a:ext uri="{FF2B5EF4-FFF2-40B4-BE49-F238E27FC236}">
                <a16:creationId xmlns:a16="http://schemas.microsoft.com/office/drawing/2014/main" id="{022EDE31-1D2D-7A49-8ADB-244B06294DF1}"/>
              </a:ext>
            </a:extLst>
          </p:cNvPr>
          <p:cNvSpPr>
            <a:spLocks noGrp="1"/>
          </p:cNvSpPr>
          <p:nvPr>
            <p:ph idx="1"/>
          </p:nvPr>
        </p:nvSpPr>
        <p:spPr/>
        <p:txBody>
          <a:bodyPr/>
          <a:lstStyle/>
          <a:p>
            <a:r>
              <a:rPr lang="en-US" dirty="0"/>
              <a:t> is a way to split text into tokens. These tokens could be </a:t>
            </a:r>
            <a:r>
              <a:rPr lang="en-US" b="1" u="sng" dirty="0"/>
              <a:t>paragraphs</a:t>
            </a:r>
            <a:r>
              <a:rPr lang="en-US" dirty="0"/>
              <a:t>, </a:t>
            </a:r>
            <a:r>
              <a:rPr lang="en-US" b="1" u="sng" dirty="0"/>
              <a:t>sentences</a:t>
            </a:r>
            <a:r>
              <a:rPr lang="en-US" dirty="0"/>
              <a:t>, or </a:t>
            </a:r>
            <a:r>
              <a:rPr lang="en-US" b="1" u="sng" dirty="0"/>
              <a:t>individual words</a:t>
            </a:r>
            <a:r>
              <a:rPr lang="en-US" dirty="0"/>
              <a:t>.</a:t>
            </a:r>
          </a:p>
          <a:p>
            <a:r>
              <a:rPr lang="en-US" dirty="0"/>
              <a:t>A token is a useful unit for semantic processing</a:t>
            </a:r>
          </a:p>
        </p:txBody>
      </p:sp>
    </p:spTree>
    <p:extLst>
      <p:ext uri="{BB962C8B-B14F-4D97-AF65-F5344CB8AC3E}">
        <p14:creationId xmlns:p14="http://schemas.microsoft.com/office/powerpoint/2010/main" val="2815291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801E1-2510-A441-8D7F-D33E58DC9D41}"/>
              </a:ext>
            </a:extLst>
          </p:cNvPr>
          <p:cNvSpPr>
            <a:spLocks noGrp="1"/>
          </p:cNvSpPr>
          <p:nvPr>
            <p:ph type="title"/>
          </p:nvPr>
        </p:nvSpPr>
        <p:spPr/>
        <p:txBody>
          <a:bodyPr/>
          <a:lstStyle/>
          <a:p>
            <a:r>
              <a:rPr lang="en-US" dirty="0"/>
              <a:t>Token normalization</a:t>
            </a:r>
          </a:p>
        </p:txBody>
      </p:sp>
      <p:sp>
        <p:nvSpPr>
          <p:cNvPr id="3" name="Content Placeholder 2">
            <a:extLst>
              <a:ext uri="{FF2B5EF4-FFF2-40B4-BE49-F238E27FC236}">
                <a16:creationId xmlns:a16="http://schemas.microsoft.com/office/drawing/2014/main" id="{AFB5B159-A5A4-E44B-B1AD-1B2BDE7D6647}"/>
              </a:ext>
            </a:extLst>
          </p:cNvPr>
          <p:cNvSpPr>
            <a:spLocks noGrp="1"/>
          </p:cNvSpPr>
          <p:nvPr>
            <p:ph idx="1"/>
          </p:nvPr>
        </p:nvSpPr>
        <p:spPr/>
        <p:txBody>
          <a:bodyPr>
            <a:normAutofit/>
          </a:bodyPr>
          <a:lstStyle/>
          <a:p>
            <a:pPr marL="0" indent="0">
              <a:buNone/>
            </a:pPr>
            <a:r>
              <a:rPr lang="en-US" b="1" dirty="0"/>
              <a:t>Stemming</a:t>
            </a:r>
            <a:r>
              <a:rPr lang="en-US" dirty="0"/>
              <a:t> In linguistic morphology and information retrieval, </a:t>
            </a:r>
            <a:r>
              <a:rPr lang="en-US" b="1" dirty="0"/>
              <a:t>stemming</a:t>
            </a:r>
            <a:r>
              <a:rPr lang="en-US" dirty="0"/>
              <a:t> is the process for reducing inflected (or sometimes derived) words to their </a:t>
            </a:r>
            <a:r>
              <a:rPr lang="en-US" b="1" u="sng" dirty="0"/>
              <a:t>stem, base or root form.</a:t>
            </a:r>
          </a:p>
          <a:p>
            <a:pPr marL="0" indent="0">
              <a:buNone/>
            </a:pPr>
            <a:endParaRPr lang="en-US" dirty="0"/>
          </a:p>
          <a:p>
            <a:pPr lvl="1"/>
            <a:r>
              <a:rPr lang="en-US" dirty="0"/>
              <a:t>The most common algorithm for stemming English, and one that has repeatedly been shown to be empirically very effective, is </a:t>
            </a:r>
            <a:r>
              <a:rPr lang="en-US" i="1" dirty="0"/>
              <a:t>Porter's algorithm</a:t>
            </a:r>
            <a:r>
              <a:rPr lang="en-US" dirty="0"/>
              <a:t> (</a:t>
            </a:r>
            <a:r>
              <a:rPr lang="en-US" dirty="0">
                <a:hlinkClick r:id="rId2"/>
              </a:rPr>
              <a:t>Porter, 1980</a:t>
            </a:r>
            <a:r>
              <a:rPr lang="en-US" dirty="0"/>
              <a:t>).</a:t>
            </a:r>
          </a:p>
          <a:p>
            <a:pPr lvl="1"/>
            <a:r>
              <a:rPr lang="en-US" dirty="0"/>
              <a:t>Porter's algorithm consists of 5 phases of word reductions, applied sequentially. </a:t>
            </a:r>
            <a:endParaRPr lang="en-US" altLang="en-US" dirty="0"/>
          </a:p>
          <a:p>
            <a:pPr lvl="1"/>
            <a:r>
              <a:rPr lang="en-US" altLang="en-US" dirty="0"/>
              <a:t>The removal of the inflectional ending from words (strip off any affixes)</a:t>
            </a:r>
          </a:p>
          <a:p>
            <a:pPr lvl="2"/>
            <a:r>
              <a:rPr lang="en-US" altLang="en-US" i="1" dirty="0">
                <a:solidFill>
                  <a:srgbClr val="C00000"/>
                </a:solidFill>
              </a:rPr>
              <a:t>Laughing, laugh, laughs, laughed</a:t>
            </a:r>
            <a:r>
              <a:rPr lang="en-US" altLang="en-US" i="1" dirty="0">
                <a:solidFill>
                  <a:srgbClr val="C00000"/>
                </a:solidFill>
                <a:sym typeface="Wingdings" pitchFamily="2" charset="2"/>
              </a:rPr>
              <a:t> laugh</a:t>
            </a:r>
          </a:p>
          <a:p>
            <a:pPr lvl="1"/>
            <a:r>
              <a:rPr lang="en-US" altLang="en-US" dirty="0">
                <a:sym typeface="Wingdings" pitchFamily="2" charset="2"/>
              </a:rPr>
              <a:t>Problems</a:t>
            </a:r>
          </a:p>
          <a:p>
            <a:pPr lvl="2"/>
            <a:r>
              <a:rPr lang="en-US" altLang="en-US" dirty="0">
                <a:sym typeface="Wingdings" pitchFamily="2" charset="2"/>
              </a:rPr>
              <a:t>Can conflate semantically different words</a:t>
            </a:r>
          </a:p>
          <a:p>
            <a:pPr lvl="2"/>
            <a:r>
              <a:rPr lang="en-US" altLang="en-US" sz="2100" i="1" dirty="0">
                <a:solidFill>
                  <a:srgbClr val="C00000"/>
                </a:solidFill>
              </a:rPr>
              <a:t>Gallery and gall may both be stemmed to gall</a:t>
            </a:r>
          </a:p>
          <a:p>
            <a:pPr lvl="2"/>
            <a:endParaRPr lang="en-US" altLang="en-US" i="1" dirty="0">
              <a:solidFill>
                <a:srgbClr val="C00000"/>
              </a:solidFill>
              <a:sym typeface="Wingdings" pitchFamily="2" charset="2"/>
            </a:endParaRPr>
          </a:p>
          <a:p>
            <a:pPr lvl="1"/>
            <a:endParaRPr lang="en-US" b="1" u="sng" dirty="0"/>
          </a:p>
        </p:txBody>
      </p:sp>
    </p:spTree>
    <p:extLst>
      <p:ext uri="{BB962C8B-B14F-4D97-AF65-F5344CB8AC3E}">
        <p14:creationId xmlns:p14="http://schemas.microsoft.com/office/powerpoint/2010/main" val="3622117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ACBE-4C0C-3E40-AC81-F69398415D82}"/>
              </a:ext>
            </a:extLst>
          </p:cNvPr>
          <p:cNvSpPr>
            <a:spLocks noGrp="1"/>
          </p:cNvSpPr>
          <p:nvPr>
            <p:ph type="title"/>
          </p:nvPr>
        </p:nvSpPr>
        <p:spPr/>
        <p:txBody>
          <a:bodyPr/>
          <a:lstStyle/>
          <a:p>
            <a:r>
              <a:rPr lang="en-US" dirty="0" err="1"/>
              <a:t>PorterStemmer</a:t>
            </a:r>
            <a:endParaRPr lang="en-US" dirty="0"/>
          </a:p>
        </p:txBody>
      </p:sp>
      <p:sp>
        <p:nvSpPr>
          <p:cNvPr id="3" name="Content Placeholder 2">
            <a:extLst>
              <a:ext uri="{FF2B5EF4-FFF2-40B4-BE49-F238E27FC236}">
                <a16:creationId xmlns:a16="http://schemas.microsoft.com/office/drawing/2014/main" id="{7CB2AFD7-1F59-8146-A659-23E566769588}"/>
              </a:ext>
            </a:extLst>
          </p:cNvPr>
          <p:cNvSpPr>
            <a:spLocks noGrp="1"/>
          </p:cNvSpPr>
          <p:nvPr>
            <p:ph idx="1"/>
          </p:nvPr>
        </p:nvSpPr>
        <p:spPr/>
        <p:txBody>
          <a:bodyPr>
            <a:normAutofit lnSpcReduction="10000"/>
          </a:bodyPr>
          <a:lstStyle/>
          <a:p>
            <a:pPr marL="0" indent="0">
              <a:buNone/>
            </a:pPr>
            <a:r>
              <a:rPr lang="en-US" dirty="0"/>
              <a:t>cat --&gt; cat </a:t>
            </a:r>
          </a:p>
          <a:p>
            <a:pPr marL="0" indent="0">
              <a:buNone/>
            </a:pPr>
            <a:r>
              <a:rPr lang="en-US" dirty="0"/>
              <a:t>cats --&gt; cat </a:t>
            </a:r>
            <a:br>
              <a:rPr lang="en-US" dirty="0"/>
            </a:br>
            <a:r>
              <a:rPr lang="en-US" dirty="0"/>
              <a:t>lie --&gt; lie </a:t>
            </a:r>
          </a:p>
          <a:p>
            <a:pPr marL="0" indent="0">
              <a:buNone/>
            </a:pPr>
            <a:r>
              <a:rPr lang="en-US" dirty="0"/>
              <a:t>lying --&gt; lie </a:t>
            </a:r>
          </a:p>
          <a:p>
            <a:pPr marL="0" indent="0">
              <a:buNone/>
            </a:pPr>
            <a:r>
              <a:rPr lang="en-US" dirty="0"/>
              <a:t>run --&gt; run </a:t>
            </a:r>
          </a:p>
          <a:p>
            <a:pPr marL="0" indent="0">
              <a:buNone/>
            </a:pPr>
            <a:r>
              <a:rPr lang="en-US" dirty="0"/>
              <a:t>running --&gt; run </a:t>
            </a:r>
          </a:p>
          <a:p>
            <a:pPr marL="0" indent="0">
              <a:buNone/>
            </a:pPr>
            <a:r>
              <a:rPr lang="en-US" dirty="0"/>
              <a:t>city --&gt; </a:t>
            </a:r>
            <a:r>
              <a:rPr lang="en-US" dirty="0" err="1"/>
              <a:t>citi</a:t>
            </a:r>
            <a:r>
              <a:rPr lang="en-US" dirty="0"/>
              <a:t> </a:t>
            </a:r>
          </a:p>
          <a:p>
            <a:pPr marL="0" indent="0">
              <a:buNone/>
            </a:pPr>
            <a:r>
              <a:rPr lang="en-US" dirty="0"/>
              <a:t>cities --&gt; </a:t>
            </a:r>
            <a:r>
              <a:rPr lang="en-US" dirty="0" err="1"/>
              <a:t>citi</a:t>
            </a:r>
            <a:r>
              <a:rPr lang="en-US" dirty="0"/>
              <a:t> </a:t>
            </a:r>
          </a:p>
          <a:p>
            <a:pPr marL="0" indent="0">
              <a:buNone/>
            </a:pPr>
            <a:r>
              <a:rPr lang="en-US" dirty="0"/>
              <a:t>month --&gt; month </a:t>
            </a:r>
          </a:p>
          <a:p>
            <a:pPr marL="0" indent="0">
              <a:buNone/>
            </a:pPr>
            <a:r>
              <a:rPr lang="en-US" dirty="0"/>
              <a:t>monthly --&gt; </a:t>
            </a:r>
            <a:r>
              <a:rPr lang="en-US" dirty="0" err="1"/>
              <a:t>monthli</a:t>
            </a:r>
            <a:r>
              <a:rPr lang="en-US" dirty="0"/>
              <a:t> </a:t>
            </a:r>
          </a:p>
          <a:p>
            <a:pPr marL="0" indent="0">
              <a:buNone/>
            </a:pPr>
            <a:r>
              <a:rPr lang="en-US" dirty="0"/>
              <a:t>woman --&gt; woman </a:t>
            </a:r>
          </a:p>
          <a:p>
            <a:pPr marL="0" indent="0">
              <a:buNone/>
            </a:pPr>
            <a:r>
              <a:rPr lang="en-US" dirty="0"/>
              <a:t>women --&gt; women</a:t>
            </a:r>
          </a:p>
        </p:txBody>
      </p:sp>
    </p:spTree>
    <p:extLst>
      <p:ext uri="{BB962C8B-B14F-4D97-AF65-F5344CB8AC3E}">
        <p14:creationId xmlns:p14="http://schemas.microsoft.com/office/powerpoint/2010/main" val="1423834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C9341-9E02-B642-A905-CE3C503A28CD}"/>
              </a:ext>
            </a:extLst>
          </p:cNvPr>
          <p:cNvSpPr>
            <a:spLocks noGrp="1"/>
          </p:cNvSpPr>
          <p:nvPr>
            <p:ph type="title"/>
          </p:nvPr>
        </p:nvSpPr>
        <p:spPr/>
        <p:txBody>
          <a:bodyPr/>
          <a:lstStyle/>
          <a:p>
            <a:r>
              <a:rPr lang="en-US" dirty="0"/>
              <a:t>Token Normalization</a:t>
            </a:r>
          </a:p>
        </p:txBody>
      </p:sp>
      <p:sp>
        <p:nvSpPr>
          <p:cNvPr id="3" name="Content Placeholder 2">
            <a:extLst>
              <a:ext uri="{FF2B5EF4-FFF2-40B4-BE49-F238E27FC236}">
                <a16:creationId xmlns:a16="http://schemas.microsoft.com/office/drawing/2014/main" id="{46A06858-4782-1346-BB02-43156390513C}"/>
              </a:ext>
            </a:extLst>
          </p:cNvPr>
          <p:cNvSpPr>
            <a:spLocks noGrp="1"/>
          </p:cNvSpPr>
          <p:nvPr>
            <p:ph idx="1"/>
          </p:nvPr>
        </p:nvSpPr>
        <p:spPr/>
        <p:txBody>
          <a:bodyPr/>
          <a:lstStyle/>
          <a:p>
            <a:pPr marL="0" indent="0">
              <a:buNone/>
            </a:pPr>
            <a:r>
              <a:rPr lang="en-US" sz="3600" dirty="0"/>
              <a:t>Word Net </a:t>
            </a:r>
            <a:r>
              <a:rPr lang="en-US" sz="3600" dirty="0" err="1"/>
              <a:t>Lemmatizer</a:t>
            </a:r>
            <a:endParaRPr lang="en-US" sz="3600" dirty="0"/>
          </a:p>
          <a:p>
            <a:pPr lvl="1"/>
            <a:r>
              <a:rPr lang="en-US" sz="3200" dirty="0"/>
              <a:t>Uses the WordNet Database to lookup lemmas</a:t>
            </a:r>
          </a:p>
          <a:p>
            <a:pPr lvl="1"/>
            <a:r>
              <a:rPr lang="en-US" sz="3200" dirty="0" err="1"/>
              <a:t>nltk.stem.WordNetLemmatizer</a:t>
            </a:r>
            <a:endParaRPr lang="en-US" sz="3200" dirty="0"/>
          </a:p>
          <a:p>
            <a:pPr lvl="1"/>
            <a:r>
              <a:rPr lang="en-US" sz="3200" dirty="0"/>
              <a:t>Examples:</a:t>
            </a:r>
          </a:p>
          <a:p>
            <a:pPr lvl="2"/>
            <a:r>
              <a:rPr lang="en-US" sz="3200" dirty="0"/>
              <a:t>Feet </a:t>
            </a:r>
            <a:r>
              <a:rPr lang="en-US" sz="3200" dirty="0">
                <a:sym typeface="Wingdings" pitchFamily="2" charset="2"/>
              </a:rPr>
              <a:t></a:t>
            </a:r>
            <a:r>
              <a:rPr lang="en-US" sz="3200" dirty="0"/>
              <a:t> Foot</a:t>
            </a:r>
          </a:p>
          <a:p>
            <a:pPr lvl="2"/>
            <a:r>
              <a:rPr lang="en-US" sz="3200" dirty="0"/>
              <a:t>Wolves </a:t>
            </a:r>
            <a:r>
              <a:rPr lang="en-US" sz="3200" dirty="0">
                <a:sym typeface="Wingdings" pitchFamily="2" charset="2"/>
              </a:rPr>
              <a:t> Wolf</a:t>
            </a:r>
          </a:p>
          <a:p>
            <a:pPr lvl="2"/>
            <a:r>
              <a:rPr lang="en-US" sz="3200" dirty="0">
                <a:sym typeface="Wingdings" pitchFamily="2" charset="2"/>
              </a:rPr>
              <a:t>Cats  Cat</a:t>
            </a:r>
            <a:endParaRPr lang="en-US" sz="3200" dirty="0"/>
          </a:p>
          <a:p>
            <a:endParaRPr lang="en-US" dirty="0"/>
          </a:p>
          <a:p>
            <a:pPr marL="0" indent="0">
              <a:buNone/>
            </a:pPr>
            <a:endParaRPr lang="en-US" dirty="0"/>
          </a:p>
        </p:txBody>
      </p:sp>
    </p:spTree>
    <p:extLst>
      <p:ext uri="{BB962C8B-B14F-4D97-AF65-F5344CB8AC3E}">
        <p14:creationId xmlns:p14="http://schemas.microsoft.com/office/powerpoint/2010/main" val="770580888"/>
      </p:ext>
    </p:extLst>
  </p:cSld>
  <p:clrMapOvr>
    <a:masterClrMapping/>
  </p:clrMapOvr>
</p:sld>
</file>

<file path=ppt/theme/theme1.xml><?xml version="1.0" encoding="utf-8"?>
<a:theme xmlns:a="http://schemas.openxmlformats.org/drawingml/2006/main" name="Retrospect">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243AF7DC-D15B-41C0-AE81-23980D1B9FC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10446</TotalTime>
  <Words>969</Words>
  <Application>Microsoft Macintosh PowerPoint</Application>
  <PresentationFormat>Widescreen</PresentationFormat>
  <Paragraphs>263</Paragraphs>
  <Slides>32</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新細明體</vt:lpstr>
      <vt:lpstr>Arial</vt:lpstr>
      <vt:lpstr>Calibri</vt:lpstr>
      <vt:lpstr>Calibri Light</vt:lpstr>
      <vt:lpstr>Cambria Math</vt:lpstr>
      <vt:lpstr>Courier New</vt:lpstr>
      <vt:lpstr>Helvetica</vt:lpstr>
      <vt:lpstr>Webdings</vt:lpstr>
      <vt:lpstr>Wingdings</vt:lpstr>
      <vt:lpstr>Retrospect</vt:lpstr>
      <vt:lpstr>Big Data Technology</vt:lpstr>
      <vt:lpstr>Outline</vt:lpstr>
      <vt:lpstr>Semantic Analysis</vt:lpstr>
      <vt:lpstr>What is text?</vt:lpstr>
      <vt:lpstr>What is a word? </vt:lpstr>
      <vt:lpstr>Tokenization</vt:lpstr>
      <vt:lpstr>Token normalization</vt:lpstr>
      <vt:lpstr>PorterStemmer</vt:lpstr>
      <vt:lpstr>Token Normalization</vt:lpstr>
      <vt:lpstr>Stemming and Lemmatization</vt:lpstr>
      <vt:lpstr>Bag of words (BoW)</vt:lpstr>
      <vt:lpstr>Bag of words - Text Vectorization</vt:lpstr>
      <vt:lpstr>How to represent a word (word embedding)</vt:lpstr>
      <vt:lpstr>Vector representation </vt:lpstr>
      <vt:lpstr>Distance/similarity</vt:lpstr>
      <vt:lpstr>Word analogy</vt:lpstr>
      <vt:lpstr>Term Frequencies </vt:lpstr>
      <vt:lpstr>Semantic Analysis</vt:lpstr>
      <vt:lpstr>What is text?</vt:lpstr>
      <vt:lpstr>What is a word? </vt:lpstr>
      <vt:lpstr>Tokenization</vt:lpstr>
      <vt:lpstr>Token normalization</vt:lpstr>
      <vt:lpstr>PorterStemmer</vt:lpstr>
      <vt:lpstr>Token Normalization</vt:lpstr>
      <vt:lpstr>Stemming and Lemmatization</vt:lpstr>
      <vt:lpstr>Bag of words (BoW)</vt:lpstr>
      <vt:lpstr>Bag of words - Text Vectorization</vt:lpstr>
      <vt:lpstr>How to represent a word (word embedding)</vt:lpstr>
      <vt:lpstr>Vector representation </vt:lpstr>
      <vt:lpstr>Distance/similarity</vt:lpstr>
      <vt:lpstr>Word analogy</vt:lpstr>
      <vt:lpstr>Term Frequencies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Saliya</dc:creator>
  <cp:lastModifiedBy>Paul Rad</cp:lastModifiedBy>
  <cp:revision>513</cp:revision>
  <dcterms:created xsi:type="dcterms:W3CDTF">2015-01-31T16:20:13Z</dcterms:created>
  <dcterms:modified xsi:type="dcterms:W3CDTF">2018-10-02T22:07:48Z</dcterms:modified>
</cp:coreProperties>
</file>

<file path=docProps/thumbnail.jpeg>
</file>